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7"/>
  </p:notesMasterIdLst>
  <p:sldIdLst>
    <p:sldId id="545" r:id="rId3"/>
    <p:sldId id="902" r:id="rId4"/>
    <p:sldId id="903" r:id="rId5"/>
    <p:sldId id="1129" r:id="rId6"/>
    <p:sldId id="904" r:id="rId7"/>
    <p:sldId id="1128" r:id="rId8"/>
    <p:sldId id="1127" r:id="rId9"/>
    <p:sldId id="1130" r:id="rId10"/>
    <p:sldId id="1131" r:id="rId11"/>
    <p:sldId id="1126" r:id="rId12"/>
    <p:sldId id="1123" r:id="rId13"/>
    <p:sldId id="1124" r:id="rId14"/>
    <p:sldId id="1125" r:id="rId15"/>
    <p:sldId id="99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és Casanova" initials="GC" lastIdx="1" clrIdx="0">
    <p:extLst>
      <p:ext uri="{19B8F6BF-5375-455C-9EA6-DF929625EA0E}">
        <p15:presenceInfo xmlns:p15="http://schemas.microsoft.com/office/powerpoint/2012/main" userId="S-1-5-21-1705646266-1283489742-1676610924-1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33EAD-6B72-4246-9443-178CB38FD7E4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8529C-7E17-4107-B699-DC8BBF6AB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29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5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20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36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1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2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15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98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78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31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8529C-7E17-4107-B699-DC8BBF6AB83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0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7.wdp"/><Relationship Id="rId5" Type="http://schemas.openxmlformats.org/officeDocument/2006/relationships/image" Target="../media/image37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jpeg"/><Relationship Id="rId5" Type="http://schemas.openxmlformats.org/officeDocument/2006/relationships/image" Target="../media/image44.jpeg"/><Relationship Id="rId4" Type="http://schemas.openxmlformats.org/officeDocument/2006/relationships/image" Target="../media/image1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jpe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jpeg"/><Relationship Id="rId4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jpe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22000">
              <a:srgbClr val="00B050"/>
            </a:gs>
            <a:gs pos="100000">
              <a:srgbClr val="24501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667532"/>
            <a:ext cx="8534400" cy="766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kern="1400" spc="1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sipcamiberia.es</a:t>
            </a:r>
            <a:endParaRPr lang="en-US" dirty="0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2642937" y="6189018"/>
            <a:ext cx="6855289" cy="131142"/>
            <a:chOff x="1982202" y="6189018"/>
            <a:chExt cx="5141467" cy="131142"/>
          </a:xfrm>
        </p:grpSpPr>
        <p:pic>
          <p:nvPicPr>
            <p:cNvPr id="9" name="Picture 5" descr="banda.jpg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925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" r="1814" b="6882"/>
            <a:stretch/>
          </p:blipFill>
          <p:spPr>
            <a:xfrm>
              <a:off x="1982202" y="6191314"/>
              <a:ext cx="5141467" cy="128846"/>
            </a:xfrm>
            <a:prstGeom prst="rect">
              <a:avLst/>
            </a:prstGeom>
            <a:gradFill>
              <a:gsLst>
                <a:gs pos="36000">
                  <a:srgbClr val="00B050"/>
                </a:gs>
                <a:gs pos="90000">
                  <a:srgbClr val="245019"/>
                </a:gs>
              </a:gsLst>
              <a:lin ang="0" scaled="1"/>
            </a:gradFill>
            <a:effectLst/>
          </p:spPr>
        </p:pic>
        <p:pic>
          <p:nvPicPr>
            <p:cNvPr id="10" name="9 Imagen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2711" y="6189018"/>
              <a:ext cx="1810958" cy="13114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 userDrawn="1"/>
          </p:nvPicPr>
          <p:blipFill rotWithShape="1"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8219" y="6189018"/>
              <a:ext cx="2384491" cy="131142"/>
            </a:xfrm>
            <a:prstGeom prst="rect">
              <a:avLst/>
            </a:prstGeom>
            <a:gradFill flip="none" rotWithShape="1">
              <a:gsLst>
                <a:gs pos="52000">
                  <a:srgbClr val="00B050"/>
                </a:gs>
                <a:gs pos="90000">
                  <a:srgbClr val="245019"/>
                </a:gs>
              </a:gsLst>
              <a:path path="circle">
                <a:fillToRect l="100000" t="100000"/>
              </a:path>
              <a:tileRect r="-100000" b="-100000"/>
            </a:gradFill>
          </p:spPr>
        </p:pic>
      </p:grpSp>
      <p:grpSp>
        <p:nvGrpSpPr>
          <p:cNvPr id="5" name="4 Grupo"/>
          <p:cNvGrpSpPr/>
          <p:nvPr userDrawn="1"/>
        </p:nvGrpSpPr>
        <p:grpSpPr>
          <a:xfrm>
            <a:off x="4658437" y="2887948"/>
            <a:ext cx="3111684" cy="626502"/>
            <a:chOff x="2918168" y="2928890"/>
            <a:chExt cx="3254259" cy="844285"/>
          </a:xfrm>
        </p:grpSpPr>
        <p:pic>
          <p:nvPicPr>
            <p:cNvPr id="1026" name="Picture 2" descr="\\pcdatos\New Marketing\Comunicación-Servicios Marketing\Comunicación\Imagen\imágenes-logotipos\corporativa\sipcam inagra sin hoja logo.bmp"/>
            <p:cNvPicPr>
              <a:picLocks noChangeAspect="1" noChangeArrowheads="1"/>
            </p:cNvPicPr>
            <p:nvPr userDrawn="1"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168" y="2928890"/>
              <a:ext cx="2394542" cy="435372"/>
            </a:xfrm>
            <a:prstGeom prst="rect">
              <a:avLst/>
            </a:prstGeom>
            <a:noFill/>
          </p:spPr>
        </p:pic>
        <p:sp>
          <p:nvSpPr>
            <p:cNvPr id="4" name="3 CuadroTexto"/>
            <p:cNvSpPr txBox="1"/>
            <p:nvPr userDrawn="1"/>
          </p:nvSpPr>
          <p:spPr>
            <a:xfrm>
              <a:off x="4351858" y="3275456"/>
              <a:ext cx="1820569" cy="497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dirty="0"/>
                <a:t>IBERIA</a:t>
              </a:r>
            </a:p>
          </p:txBody>
        </p:sp>
      </p:grpSp>
      <p:pic>
        <p:nvPicPr>
          <p:cNvPr id="12" name="Picture 7" descr="PANTALLAS-0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0"/>
            <a:ext cx="12289536" cy="6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39350" y="44625"/>
            <a:ext cx="1363169" cy="101848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9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39349" y="44624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3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87659" y="44624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8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20299" y="44624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1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87659" y="33936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8" name="7 Elipse"/>
          <p:cNvSpPr/>
          <p:nvPr userDrawn="1"/>
        </p:nvSpPr>
        <p:spPr>
          <a:xfrm>
            <a:off x="287659" y="116632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46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pic>
        <p:nvPicPr>
          <p:cNvPr id="6" name="Picture 8" descr="84410529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309" y="116632"/>
            <a:ext cx="1363200" cy="1018800"/>
          </a:xfrm>
          <a:prstGeom prst="ellipse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6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>
          <a:gsLst>
            <a:gs pos="0">
              <a:srgbClr val="00CC00"/>
            </a:gs>
            <a:gs pos="70000">
              <a:srgbClr val="008000"/>
            </a:gs>
            <a:gs pos="45000">
              <a:srgbClr val="1CA70F"/>
            </a:gs>
            <a:gs pos="100000">
              <a:srgbClr val="008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101883464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1" y="1752672"/>
            <a:ext cx="2947671" cy="2209729"/>
          </a:xfrm>
          <a:prstGeom prst="rect">
            <a:avLst/>
          </a:prstGeom>
        </p:spPr>
      </p:pic>
      <p:pic>
        <p:nvPicPr>
          <p:cNvPr id="9" name="Picture 13" descr="104566686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990600"/>
            <a:ext cx="2194891" cy="1630845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1424" y="404664"/>
            <a:ext cx="11137237" cy="3823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s-ES_tradnl" sz="1800" b="1" kern="1400" spc="130" dirty="0" smtClean="0">
                <a:solidFill>
                  <a:srgbClr val="0B301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22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384034" y="908721"/>
            <a:ext cx="5664629" cy="17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0" kern="1400" spc="1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079776" y="2708920"/>
            <a:ext cx="7968885" cy="2952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 kern="1400" spc="1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pic>
        <p:nvPicPr>
          <p:cNvPr id="24" name="Picture 7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77272"/>
            <a:ext cx="1228953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9661692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6" descr="BARRA-1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83499" y="238292"/>
            <a:ext cx="7584843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519" y="836712"/>
            <a:ext cx="10512015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0" kern="1400" spc="100" baseline="0" dirty="0">
                <a:solidFill>
                  <a:srgbClr val="3F902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2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96616923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768" y="0"/>
            <a:ext cx="12240768" cy="6858000"/>
          </a:xfrm>
          <a:prstGeom prst="rect">
            <a:avLst/>
          </a:prstGeom>
        </p:spPr>
      </p:pic>
      <p:pic>
        <p:nvPicPr>
          <p:cNvPr id="15" name="Picture 6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83499" y="238292"/>
            <a:ext cx="10122496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519" y="836712"/>
            <a:ext cx="11376111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0" kern="1400" spc="100" baseline="0" dirty="0">
                <a:solidFill>
                  <a:srgbClr val="3F902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1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LOGO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51864"/>
            <a:ext cx="12289536" cy="6937248"/>
          </a:xfrm>
          <a:prstGeom prst="rect">
            <a:avLst/>
          </a:prstGeom>
        </p:spPr>
      </p:pic>
      <p:sp>
        <p:nvSpPr>
          <p:cNvPr id="9" name="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18509" y="4653137"/>
            <a:ext cx="11173884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kern="1400" spc="130" baseline="0">
                <a:solidFill>
                  <a:srgbClr val="245019"/>
                </a:solidFill>
              </a:defRPr>
            </a:lvl1pPr>
          </a:lstStyle>
          <a:p>
            <a:pPr lvl="0"/>
            <a:r>
              <a:rPr lang="es-ES" dirty="0"/>
              <a:t>MAGNUM EST SIEREM VATICUM</a:t>
            </a:r>
          </a:p>
        </p:txBody>
      </p:sp>
      <p:sp>
        <p:nvSpPr>
          <p:cNvPr id="7" name="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3" y="5085185"/>
            <a:ext cx="11173884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600" i="1" kern="1200" spc="50" baseline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ispum</a:t>
            </a:r>
            <a:r>
              <a:rPr lang="es-ES" dirty="0"/>
              <a:t> dolor</a:t>
            </a:r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90735" y="6308936"/>
            <a:ext cx="2244892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000" i="1" kern="1200" spc="50" baseline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ispum</a:t>
            </a:r>
            <a:r>
              <a:rPr lang="es-ES" dirty="0"/>
              <a:t> dolor</a:t>
            </a:r>
          </a:p>
        </p:txBody>
      </p:sp>
      <p:sp>
        <p:nvSpPr>
          <p:cNvPr id="10" name="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9552385" y="6309321"/>
            <a:ext cx="2244892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000" i="1" kern="1200" spc="50" baseline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ispum</a:t>
            </a:r>
            <a:r>
              <a:rPr lang="es-ES" dirty="0"/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22269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mmer field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12192000" cy="6858000"/>
          </a:xfrm>
          <a:prstGeom prst="rect">
            <a:avLst/>
          </a:prstGeom>
        </p:spPr>
      </p:pic>
      <p:grpSp>
        <p:nvGrpSpPr>
          <p:cNvPr id="24" name="23 Grupo"/>
          <p:cNvGrpSpPr/>
          <p:nvPr userDrawn="1"/>
        </p:nvGrpSpPr>
        <p:grpSpPr>
          <a:xfrm>
            <a:off x="564098" y="6212130"/>
            <a:ext cx="1255585" cy="393162"/>
            <a:chOff x="2918168" y="2928890"/>
            <a:chExt cx="2760320" cy="1049651"/>
          </a:xfrm>
        </p:grpSpPr>
        <p:pic>
          <p:nvPicPr>
            <p:cNvPr id="25" name="Picture 2" descr="\\pcdatos\New Marketing\Comunicación-Servicios Marketing\Comunicación\Imagen\imágenes-logotipos\corporativa\sipcam inagra sin hoja logo.bmp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168" y="2928890"/>
              <a:ext cx="2394542" cy="435372"/>
            </a:xfrm>
            <a:prstGeom prst="rect">
              <a:avLst/>
            </a:prstGeom>
            <a:noFill/>
          </p:spPr>
        </p:pic>
        <p:sp>
          <p:nvSpPr>
            <p:cNvPr id="26" name="25 CuadroTexto"/>
            <p:cNvSpPr txBox="1"/>
            <p:nvPr userDrawn="1"/>
          </p:nvSpPr>
          <p:spPr>
            <a:xfrm>
              <a:off x="3857919" y="3239018"/>
              <a:ext cx="1820569" cy="7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IBERIA</a:t>
              </a:r>
            </a:p>
          </p:txBody>
        </p:sp>
      </p:grpSp>
      <p:pic>
        <p:nvPicPr>
          <p:cNvPr id="20" name="Picture 7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83499" y="238292"/>
            <a:ext cx="1050653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519" y="836712"/>
            <a:ext cx="10512015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5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mmer fields.jpg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23 Grupo"/>
          <p:cNvGrpSpPr/>
          <p:nvPr userDrawn="1"/>
        </p:nvGrpSpPr>
        <p:grpSpPr>
          <a:xfrm>
            <a:off x="564098" y="6212130"/>
            <a:ext cx="1255585" cy="393162"/>
            <a:chOff x="2918168" y="2928890"/>
            <a:chExt cx="2760320" cy="1049651"/>
          </a:xfrm>
        </p:grpSpPr>
        <p:pic>
          <p:nvPicPr>
            <p:cNvPr id="25" name="Picture 2" descr="\\pcdatos\New Marketing\Comunicación-Servicios Marketing\Comunicación\Imagen\imágenes-logotipos\corporativa\sipcam inagra sin hoja logo.bmp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168" y="2928890"/>
              <a:ext cx="2394542" cy="435372"/>
            </a:xfrm>
            <a:prstGeom prst="rect">
              <a:avLst/>
            </a:prstGeom>
            <a:noFill/>
          </p:spPr>
        </p:pic>
        <p:sp>
          <p:nvSpPr>
            <p:cNvPr id="26" name="25 CuadroTexto"/>
            <p:cNvSpPr txBox="1"/>
            <p:nvPr userDrawn="1"/>
          </p:nvSpPr>
          <p:spPr>
            <a:xfrm>
              <a:off x="3857919" y="3239018"/>
              <a:ext cx="1820569" cy="7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IBERIA</a:t>
              </a:r>
            </a:p>
          </p:txBody>
        </p:sp>
      </p:grpSp>
      <p:pic>
        <p:nvPicPr>
          <p:cNvPr id="20" name="Picture 7" descr="BARRA-14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679509" y="310300"/>
            <a:ext cx="1050653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836712"/>
            <a:ext cx="10512015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1" kern="1200" spc="100" baseline="0" dirty="0">
                <a:solidFill>
                  <a:srgbClr val="3F902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60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661693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2879" y="0"/>
            <a:ext cx="12214880" cy="6083300"/>
          </a:xfrm>
          <a:prstGeom prst="rect">
            <a:avLst/>
          </a:prstGeom>
          <a:effectLst/>
        </p:spPr>
      </p:pic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7803" y="332656"/>
            <a:ext cx="738686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00344" y="764704"/>
            <a:ext cx="6744329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pic>
        <p:nvPicPr>
          <p:cNvPr id="20" name="Picture 4" descr="BARRA-1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6616933.jp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2879" y="0"/>
            <a:ext cx="12214880" cy="6083300"/>
          </a:xfrm>
          <a:prstGeom prst="rect">
            <a:avLst/>
          </a:prstGeom>
          <a:effectLst/>
        </p:spPr>
      </p:pic>
      <p:pic>
        <p:nvPicPr>
          <p:cNvPr id="20" name="Picture 4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7803" y="332656"/>
            <a:ext cx="738686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00344" y="764704"/>
            <a:ext cx="6744329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10817815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275" y="0"/>
            <a:ext cx="12278549" cy="6273800"/>
          </a:xfrm>
          <a:prstGeom prst="rect">
            <a:avLst/>
          </a:prstGeom>
        </p:spPr>
      </p:pic>
      <p:sp>
        <p:nvSpPr>
          <p:cNvPr id="34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338341" y="1268760"/>
            <a:ext cx="761431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kern="1200" spc="1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pic>
        <p:nvPicPr>
          <p:cNvPr id="16" name="Picture 5" descr="BARRA-1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790261" y="454316"/>
            <a:ext cx="1165866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</p:spTree>
    <p:extLst>
      <p:ext uri="{BB962C8B-B14F-4D97-AF65-F5344CB8AC3E}">
        <p14:creationId xmlns:p14="http://schemas.microsoft.com/office/powerpoint/2010/main" val="34139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108178159.jp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275" y="0"/>
            <a:ext cx="12278549" cy="6273800"/>
          </a:xfrm>
          <a:prstGeom prst="rect">
            <a:avLst/>
          </a:prstGeom>
        </p:spPr>
      </p:pic>
      <p:sp>
        <p:nvSpPr>
          <p:cNvPr id="33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103445" y="620689"/>
            <a:ext cx="10834555" cy="695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kern="1200" spc="1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sp>
        <p:nvSpPr>
          <p:cNvPr id="34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983765" y="1412776"/>
            <a:ext cx="7968885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kern="1200" spc="1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pic>
        <p:nvPicPr>
          <p:cNvPr id="16" name="Picture 5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93984" y="188640"/>
            <a:ext cx="1165866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</p:spTree>
    <p:extLst>
      <p:ext uri="{BB962C8B-B14F-4D97-AF65-F5344CB8AC3E}">
        <p14:creationId xmlns:p14="http://schemas.microsoft.com/office/powerpoint/2010/main" val="22661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22000">
              <a:srgbClr val="00B050"/>
            </a:gs>
            <a:gs pos="100000">
              <a:srgbClr val="24501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ANTALLAS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0"/>
            <a:ext cx="12289536" cy="69372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89994" y="4869160"/>
            <a:ext cx="1165866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00" b="1" kern="1400" spc="13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342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02164" y="6260007"/>
            <a:ext cx="2986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www.alphabiocontrol.com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8560" y="6260006"/>
            <a:ext cx="64045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rPr>
              <a:t>January 2016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7891" y="6101740"/>
            <a:ext cx="11020800" cy="1588"/>
          </a:xfrm>
          <a:prstGeom prst="line">
            <a:avLst/>
          </a:prstGeom>
          <a:ln w="3175" cmpd="sng">
            <a:solidFill>
              <a:srgbClr val="A1AD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" y="1073059"/>
            <a:ext cx="11020800" cy="1588"/>
          </a:xfrm>
          <a:prstGeom prst="line">
            <a:avLst/>
          </a:prstGeom>
          <a:ln w="3175" cmpd="sng">
            <a:solidFill>
              <a:srgbClr val="A1AD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18" y="6124871"/>
            <a:ext cx="289983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627561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ANT-0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3" y="1"/>
            <a:ext cx="12289451" cy="6957392"/>
          </a:xfrm>
          <a:prstGeom prst="rect">
            <a:avLst/>
          </a:prstGeom>
        </p:spPr>
      </p:pic>
      <p:pic>
        <p:nvPicPr>
          <p:cNvPr id="8" name="Picture 3" descr="PANT-0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423925" y="6099393"/>
            <a:ext cx="3243544" cy="433388"/>
          </a:xfrm>
          <a:prstGeom prst="rect">
            <a:avLst/>
          </a:prstGeom>
        </p:spPr>
        <p:txBody>
          <a:bodyPr rtlCol="0">
            <a:noAutofit/>
          </a:bodyPr>
          <a:lstStyle>
            <a:lvl1pPr fontAlgn="auto">
              <a:spcAft>
                <a:spcPts val="0"/>
              </a:spcAft>
              <a:buFont typeface="Arial" pitchFamily="34" charset="0"/>
              <a:buNone/>
              <a:defRPr/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400" b="1" dirty="0">
                <a:solidFill>
                  <a:schemeClr val="accent3">
                    <a:lumMod val="50000"/>
                  </a:schemeClr>
                </a:solidFill>
              </a:rPr>
              <a:t>Reunión Comercial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</a:rPr>
              <a:t>Madrid</a:t>
            </a:r>
            <a:r>
              <a:rPr sz="1400" b="1" dirty="0">
                <a:solidFill>
                  <a:schemeClr val="accent3">
                    <a:lumMod val="50000"/>
                  </a:schemeClr>
                </a:solidFill>
              </a:rPr>
              <a:t>, 5 de mayo  de 2016</a:t>
            </a:r>
          </a:p>
        </p:txBody>
      </p:sp>
    </p:spTree>
    <p:extLst>
      <p:ext uri="{BB962C8B-B14F-4D97-AF65-F5344CB8AC3E}">
        <p14:creationId xmlns:p14="http://schemas.microsoft.com/office/powerpoint/2010/main" val="111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22000">
              <a:srgbClr val="00B050"/>
            </a:gs>
            <a:gs pos="100000">
              <a:srgbClr val="24501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667532"/>
            <a:ext cx="8534400" cy="766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kern="1400" spc="13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sipcamiberia.es</a:t>
            </a:r>
            <a:endParaRPr lang="en-US" dirty="0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2642937" y="6189018"/>
            <a:ext cx="6855289" cy="131142"/>
            <a:chOff x="1982202" y="6189018"/>
            <a:chExt cx="5141467" cy="131142"/>
          </a:xfrm>
        </p:grpSpPr>
        <p:pic>
          <p:nvPicPr>
            <p:cNvPr id="9" name="Picture 5" descr="banda.jpg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925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" r="1814" b="6882"/>
            <a:stretch/>
          </p:blipFill>
          <p:spPr>
            <a:xfrm>
              <a:off x="1982202" y="6191314"/>
              <a:ext cx="5141467" cy="128846"/>
            </a:xfrm>
            <a:prstGeom prst="rect">
              <a:avLst/>
            </a:prstGeom>
            <a:gradFill>
              <a:gsLst>
                <a:gs pos="36000">
                  <a:srgbClr val="00B050"/>
                </a:gs>
                <a:gs pos="90000">
                  <a:srgbClr val="245019"/>
                </a:gs>
              </a:gsLst>
              <a:lin ang="0" scaled="1"/>
            </a:gradFill>
            <a:effectLst/>
          </p:spPr>
        </p:pic>
        <p:pic>
          <p:nvPicPr>
            <p:cNvPr id="10" name="9 Imagen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2711" y="6189018"/>
              <a:ext cx="1810958" cy="13114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 userDrawn="1"/>
          </p:nvPicPr>
          <p:blipFill rotWithShape="1"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8219" y="6189018"/>
              <a:ext cx="2384491" cy="131142"/>
            </a:xfrm>
            <a:prstGeom prst="rect">
              <a:avLst/>
            </a:prstGeom>
            <a:gradFill flip="none" rotWithShape="1">
              <a:gsLst>
                <a:gs pos="52000">
                  <a:srgbClr val="00B050"/>
                </a:gs>
                <a:gs pos="90000">
                  <a:srgbClr val="245019"/>
                </a:gs>
              </a:gsLst>
              <a:path path="circle">
                <a:fillToRect l="100000" t="100000"/>
              </a:path>
              <a:tileRect r="-100000" b="-100000"/>
            </a:gradFill>
          </p:spPr>
        </p:pic>
      </p:grpSp>
      <p:grpSp>
        <p:nvGrpSpPr>
          <p:cNvPr id="5" name="4 Grupo"/>
          <p:cNvGrpSpPr/>
          <p:nvPr userDrawn="1"/>
        </p:nvGrpSpPr>
        <p:grpSpPr>
          <a:xfrm>
            <a:off x="4658437" y="2887948"/>
            <a:ext cx="3111684" cy="626502"/>
            <a:chOff x="2918168" y="2928890"/>
            <a:chExt cx="3254259" cy="844285"/>
          </a:xfrm>
        </p:grpSpPr>
        <p:pic>
          <p:nvPicPr>
            <p:cNvPr id="1026" name="Picture 2" descr="\\pcdatos\New Marketing\Comunicación-Servicios Marketing\Comunicación\Imagen\imágenes-logotipos\corporativa\sipcam inagra sin hoja logo.bmp"/>
            <p:cNvPicPr>
              <a:picLocks noChangeAspect="1" noChangeArrowheads="1"/>
            </p:cNvPicPr>
            <p:nvPr userDrawn="1"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168" y="2928890"/>
              <a:ext cx="2394542" cy="435372"/>
            </a:xfrm>
            <a:prstGeom prst="rect">
              <a:avLst/>
            </a:prstGeom>
            <a:noFill/>
          </p:spPr>
        </p:pic>
        <p:sp>
          <p:nvSpPr>
            <p:cNvPr id="4" name="3 CuadroTexto"/>
            <p:cNvSpPr txBox="1"/>
            <p:nvPr userDrawn="1"/>
          </p:nvSpPr>
          <p:spPr>
            <a:xfrm>
              <a:off x="4351858" y="3275456"/>
              <a:ext cx="1820569" cy="497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dirty="0"/>
                <a:t>IBERIA</a:t>
              </a:r>
            </a:p>
          </p:txBody>
        </p:sp>
      </p:grpSp>
      <p:pic>
        <p:nvPicPr>
          <p:cNvPr id="12" name="Picture 7" descr="PANTALLAS-0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0"/>
            <a:ext cx="12289536" cy="6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ANT-0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27384"/>
            <a:ext cx="12289536" cy="6937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4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LOGO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51864"/>
            <a:ext cx="12289536" cy="6937248"/>
          </a:xfrm>
          <a:prstGeom prst="rect">
            <a:avLst/>
          </a:prstGeom>
        </p:spPr>
      </p:pic>
      <p:sp>
        <p:nvSpPr>
          <p:cNvPr id="9" name="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18509" y="4653137"/>
            <a:ext cx="11173884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kern="1400" spc="130" baseline="0">
                <a:solidFill>
                  <a:srgbClr val="245019"/>
                </a:solidFill>
              </a:defRPr>
            </a:lvl1pPr>
          </a:lstStyle>
          <a:p>
            <a:pPr lvl="0"/>
            <a:r>
              <a:rPr lang="es-ES" dirty="0"/>
              <a:t>MAGNUM EST SIEREM VATICUM</a:t>
            </a:r>
          </a:p>
        </p:txBody>
      </p:sp>
      <p:sp>
        <p:nvSpPr>
          <p:cNvPr id="7" name="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3" y="5085185"/>
            <a:ext cx="11173884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600" i="1" kern="1200" spc="50" baseline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ispum</a:t>
            </a:r>
            <a:r>
              <a:rPr lang="es-ES" dirty="0"/>
              <a:t> dolor</a:t>
            </a:r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90735" y="6308936"/>
            <a:ext cx="2244892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000" i="1" kern="1200" spc="50" baseline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ispum</a:t>
            </a:r>
            <a:r>
              <a:rPr lang="es-ES" dirty="0"/>
              <a:t> dolor</a:t>
            </a:r>
          </a:p>
        </p:txBody>
      </p:sp>
      <p:sp>
        <p:nvSpPr>
          <p:cNvPr id="10" name="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9552385" y="6309321"/>
            <a:ext cx="2244892" cy="432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000" i="1" kern="1200" spc="50" baseline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ispum</a:t>
            </a:r>
            <a:r>
              <a:rPr lang="es-ES" dirty="0"/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31327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ANT-0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27384"/>
            <a:ext cx="12289536" cy="6937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PANT-0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39624"/>
            <a:ext cx="12289536" cy="693724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9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AN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39624"/>
            <a:ext cx="12289536" cy="69372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02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ANT-0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4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ANT-0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3" y="1"/>
            <a:ext cx="12289451" cy="6957392"/>
          </a:xfrm>
          <a:prstGeom prst="rect">
            <a:avLst/>
          </a:prstGeom>
        </p:spPr>
      </p:pic>
      <p:pic>
        <p:nvPicPr>
          <p:cNvPr id="8" name="Picture 3" descr="PANT-05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3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ANT-0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0"/>
            <a:ext cx="12289536" cy="6957392"/>
          </a:xfrm>
          <a:prstGeom prst="rect">
            <a:avLst/>
          </a:prstGeom>
        </p:spPr>
      </p:pic>
      <p:pic>
        <p:nvPicPr>
          <p:cNvPr id="8" name="Picture 3" descr="PANT-05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1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10-1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3" y="0"/>
            <a:ext cx="12240768" cy="6957392"/>
          </a:xfrm>
          <a:prstGeom prst="rect">
            <a:avLst/>
          </a:prstGeom>
        </p:spPr>
      </p:pic>
      <p:pic>
        <p:nvPicPr>
          <p:cNvPr id="17" name="Picture 10" descr="101883464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0405" y="1803472"/>
            <a:ext cx="2947671" cy="2209729"/>
          </a:xfrm>
          <a:prstGeom prst="rect">
            <a:avLst/>
          </a:prstGeom>
        </p:spPr>
      </p:pic>
      <p:pic>
        <p:nvPicPr>
          <p:cNvPr id="18" name="Picture 11" descr="104566686.jp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5" y="1041401"/>
            <a:ext cx="2194891" cy="1630845"/>
          </a:xfrm>
          <a:prstGeom prst="rect">
            <a:avLst/>
          </a:prstGeom>
        </p:spPr>
      </p:pic>
      <p:pic>
        <p:nvPicPr>
          <p:cNvPr id="19" name="Picture 12" descr="249627-002.jp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683" y="2946400"/>
            <a:ext cx="3840000" cy="2880000"/>
          </a:xfrm>
          <a:prstGeom prst="rect">
            <a:avLst/>
          </a:prstGeom>
        </p:spPr>
      </p:pic>
      <p:sp>
        <p:nvSpPr>
          <p:cNvPr id="23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493685" y="4121150"/>
            <a:ext cx="6462183" cy="170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 kern="1400" spc="1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576064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pic>
        <p:nvPicPr>
          <p:cNvPr id="14" name="Picture 3" descr="PANT-05.jp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39350" y="44625"/>
            <a:ext cx="1363169" cy="101848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3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39349" y="44624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15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PANT-0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39624"/>
            <a:ext cx="12289536" cy="693724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74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87659" y="44624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10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20299" y="44624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6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6" name="5 Elipse"/>
          <p:cNvSpPr/>
          <p:nvPr userDrawn="1"/>
        </p:nvSpPr>
        <p:spPr>
          <a:xfrm>
            <a:off x="287659" y="33936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2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sp>
        <p:nvSpPr>
          <p:cNvPr id="8" name="7 Elipse"/>
          <p:cNvSpPr/>
          <p:nvPr userDrawn="1"/>
        </p:nvSpPr>
        <p:spPr>
          <a:xfrm>
            <a:off x="287659" y="116632"/>
            <a:ext cx="1363200" cy="10188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2D7E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6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3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91000"/>
            <a:ext cx="12289536" cy="6937248"/>
          </a:xfrm>
          <a:prstGeom prst="rect">
            <a:avLst/>
          </a:prstGeom>
        </p:spPr>
      </p:pic>
      <p:pic>
        <p:nvPicPr>
          <p:cNvPr id="6" name="Picture 8" descr="84410529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309" y="116632"/>
            <a:ext cx="1363200" cy="1018800"/>
          </a:xfrm>
          <a:prstGeom prst="ellipse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57536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24744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6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>
          <a:gsLst>
            <a:gs pos="0">
              <a:srgbClr val="00CC00"/>
            </a:gs>
            <a:gs pos="70000">
              <a:srgbClr val="008000"/>
            </a:gs>
            <a:gs pos="45000">
              <a:srgbClr val="1CA70F"/>
            </a:gs>
            <a:gs pos="100000">
              <a:srgbClr val="008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101883464.jp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1" y="1752672"/>
            <a:ext cx="2947671" cy="2209729"/>
          </a:xfrm>
          <a:prstGeom prst="rect">
            <a:avLst/>
          </a:prstGeom>
        </p:spPr>
      </p:pic>
      <p:pic>
        <p:nvPicPr>
          <p:cNvPr id="9" name="Picture 13" descr="104566686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990600"/>
            <a:ext cx="2194891" cy="1630845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1424" y="404664"/>
            <a:ext cx="11137237" cy="3823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s-ES_tradnl" sz="1800" b="1" kern="1400" spc="130" dirty="0" smtClean="0">
                <a:solidFill>
                  <a:srgbClr val="0B301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22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384034" y="908721"/>
            <a:ext cx="5664629" cy="171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0" kern="1400" spc="1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079776" y="2708920"/>
            <a:ext cx="7968885" cy="2952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 kern="1400" spc="1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pic>
        <p:nvPicPr>
          <p:cNvPr id="24" name="Picture 7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77272"/>
            <a:ext cx="1228953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9661692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6" descr="BARRA-1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83499" y="238292"/>
            <a:ext cx="7584843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519" y="836712"/>
            <a:ext cx="10512015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0" kern="1400" spc="100" baseline="0" dirty="0">
                <a:solidFill>
                  <a:srgbClr val="3F902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8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96616923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768" y="0"/>
            <a:ext cx="12240768" cy="6858000"/>
          </a:xfrm>
          <a:prstGeom prst="rect">
            <a:avLst/>
          </a:prstGeom>
        </p:spPr>
      </p:pic>
      <p:pic>
        <p:nvPicPr>
          <p:cNvPr id="15" name="Picture 6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83499" y="238292"/>
            <a:ext cx="10122496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519" y="836712"/>
            <a:ext cx="11376111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0" kern="1400" spc="100" baseline="0" dirty="0">
                <a:solidFill>
                  <a:srgbClr val="3F902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38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mmer field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12192000" cy="6858000"/>
          </a:xfrm>
          <a:prstGeom prst="rect">
            <a:avLst/>
          </a:prstGeom>
        </p:spPr>
      </p:pic>
      <p:grpSp>
        <p:nvGrpSpPr>
          <p:cNvPr id="24" name="23 Grupo"/>
          <p:cNvGrpSpPr/>
          <p:nvPr userDrawn="1"/>
        </p:nvGrpSpPr>
        <p:grpSpPr>
          <a:xfrm>
            <a:off x="564098" y="6212130"/>
            <a:ext cx="1255585" cy="393162"/>
            <a:chOff x="2918168" y="2928890"/>
            <a:chExt cx="2760320" cy="1049651"/>
          </a:xfrm>
        </p:grpSpPr>
        <p:pic>
          <p:nvPicPr>
            <p:cNvPr id="25" name="Picture 2" descr="\\pcdatos\New Marketing\Comunicación-Servicios Marketing\Comunicación\Imagen\imágenes-logotipos\corporativa\sipcam inagra sin hoja logo.bmp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168" y="2928890"/>
              <a:ext cx="2394542" cy="435372"/>
            </a:xfrm>
            <a:prstGeom prst="rect">
              <a:avLst/>
            </a:prstGeom>
            <a:noFill/>
          </p:spPr>
        </p:pic>
        <p:sp>
          <p:nvSpPr>
            <p:cNvPr id="26" name="25 CuadroTexto"/>
            <p:cNvSpPr txBox="1"/>
            <p:nvPr userDrawn="1"/>
          </p:nvSpPr>
          <p:spPr>
            <a:xfrm>
              <a:off x="3857919" y="3239018"/>
              <a:ext cx="1820569" cy="7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IBERIA</a:t>
              </a:r>
            </a:p>
          </p:txBody>
        </p:sp>
      </p:grpSp>
      <p:pic>
        <p:nvPicPr>
          <p:cNvPr id="20" name="Picture 7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83499" y="238292"/>
            <a:ext cx="1050653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519" y="836712"/>
            <a:ext cx="10512015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mmer fields.jpg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23 Grupo"/>
          <p:cNvGrpSpPr/>
          <p:nvPr userDrawn="1"/>
        </p:nvGrpSpPr>
        <p:grpSpPr>
          <a:xfrm>
            <a:off x="564098" y="6212130"/>
            <a:ext cx="1255585" cy="393162"/>
            <a:chOff x="2918168" y="2928890"/>
            <a:chExt cx="2760320" cy="1049651"/>
          </a:xfrm>
        </p:grpSpPr>
        <p:pic>
          <p:nvPicPr>
            <p:cNvPr id="25" name="Picture 2" descr="\\pcdatos\New Marketing\Comunicación-Servicios Marketing\Comunicación\Imagen\imágenes-logotipos\corporativa\sipcam inagra sin hoja logo.bmp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168" y="2928890"/>
              <a:ext cx="2394542" cy="435372"/>
            </a:xfrm>
            <a:prstGeom prst="rect">
              <a:avLst/>
            </a:prstGeom>
            <a:noFill/>
          </p:spPr>
        </p:pic>
        <p:sp>
          <p:nvSpPr>
            <p:cNvPr id="26" name="25 CuadroTexto"/>
            <p:cNvSpPr txBox="1"/>
            <p:nvPr userDrawn="1"/>
          </p:nvSpPr>
          <p:spPr>
            <a:xfrm>
              <a:off x="3857919" y="3239018"/>
              <a:ext cx="1820569" cy="73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IBERIA</a:t>
              </a:r>
            </a:p>
          </p:txBody>
        </p:sp>
      </p:grpSp>
      <p:pic>
        <p:nvPicPr>
          <p:cNvPr id="20" name="Picture 7" descr="BARRA-14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679509" y="310300"/>
            <a:ext cx="1050653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836712"/>
            <a:ext cx="10512015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i="1" kern="1200" spc="100" baseline="0" dirty="0">
                <a:solidFill>
                  <a:srgbClr val="3F902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87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ANT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-39624"/>
            <a:ext cx="12289536" cy="69372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24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661693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2879" y="0"/>
            <a:ext cx="12214880" cy="6083300"/>
          </a:xfrm>
          <a:prstGeom prst="rect">
            <a:avLst/>
          </a:prstGeom>
          <a:effectLst/>
        </p:spPr>
      </p:pic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7803" y="332656"/>
            <a:ext cx="738686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00344" y="764704"/>
            <a:ext cx="6744329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pic>
        <p:nvPicPr>
          <p:cNvPr id="20" name="Picture 4" descr="BARRA-1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6616933.jp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2879" y="0"/>
            <a:ext cx="12214880" cy="6083300"/>
          </a:xfrm>
          <a:prstGeom prst="rect">
            <a:avLst/>
          </a:prstGeom>
          <a:effectLst/>
        </p:spPr>
      </p:pic>
      <p:pic>
        <p:nvPicPr>
          <p:cNvPr id="20" name="Picture 4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7803" y="332656"/>
            <a:ext cx="7386869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00344" y="764704"/>
            <a:ext cx="6744329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10817815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275" y="0"/>
            <a:ext cx="12278549" cy="6273800"/>
          </a:xfrm>
          <a:prstGeom prst="rect">
            <a:avLst/>
          </a:prstGeom>
        </p:spPr>
      </p:pic>
      <p:sp>
        <p:nvSpPr>
          <p:cNvPr id="34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338341" y="1268760"/>
            <a:ext cx="761431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kern="1200" spc="1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pic>
        <p:nvPicPr>
          <p:cNvPr id="16" name="Picture 5" descr="BARRA-1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790261" y="454316"/>
            <a:ext cx="1165866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</p:spTree>
    <p:extLst>
      <p:ext uri="{BB962C8B-B14F-4D97-AF65-F5344CB8AC3E}">
        <p14:creationId xmlns:p14="http://schemas.microsoft.com/office/powerpoint/2010/main" val="2209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108178159.jp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275" y="0"/>
            <a:ext cx="12278549" cy="6273800"/>
          </a:xfrm>
          <a:prstGeom prst="rect">
            <a:avLst/>
          </a:prstGeom>
        </p:spPr>
      </p:pic>
      <p:sp>
        <p:nvSpPr>
          <p:cNvPr id="33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1103445" y="620689"/>
            <a:ext cx="10834555" cy="695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kern="1200" spc="1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sp>
        <p:nvSpPr>
          <p:cNvPr id="34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983765" y="1412776"/>
            <a:ext cx="7968885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kern="1200" spc="1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pic>
        <p:nvPicPr>
          <p:cNvPr id="16" name="Picture 5" descr="BARRA-1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5894832"/>
            <a:ext cx="12289536" cy="9631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93984" y="188640"/>
            <a:ext cx="1165866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</p:spTree>
    <p:extLst>
      <p:ext uri="{BB962C8B-B14F-4D97-AF65-F5344CB8AC3E}">
        <p14:creationId xmlns:p14="http://schemas.microsoft.com/office/powerpoint/2010/main" val="26201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22000">
              <a:srgbClr val="00B050"/>
            </a:gs>
            <a:gs pos="100000">
              <a:srgbClr val="24501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ANTALLAS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0"/>
            <a:ext cx="12289536" cy="693724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89994" y="4869160"/>
            <a:ext cx="1165866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00" b="1" kern="1400" spc="13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7927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20A0-5E35-7E4A-AB36-36964C30F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E578-7008-DF44-B943-C618D9D021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ANT-0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72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ANT-0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3" y="1"/>
            <a:ext cx="12289451" cy="6957392"/>
          </a:xfrm>
          <a:prstGeom prst="rect">
            <a:avLst/>
          </a:prstGeom>
        </p:spPr>
      </p:pic>
      <p:pic>
        <p:nvPicPr>
          <p:cNvPr id="8" name="Picture 3" descr="PANT-0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2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ANT-0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0"/>
            <a:ext cx="12289536" cy="6957392"/>
          </a:xfrm>
          <a:prstGeom prst="rect">
            <a:avLst/>
          </a:prstGeom>
        </p:spPr>
      </p:pic>
      <p:pic>
        <p:nvPicPr>
          <p:cNvPr id="8" name="Picture 3" descr="PANT-0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11425269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1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10-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3" y="0"/>
            <a:ext cx="12240768" cy="6957392"/>
          </a:xfrm>
          <a:prstGeom prst="rect">
            <a:avLst/>
          </a:prstGeom>
        </p:spPr>
      </p:pic>
      <p:pic>
        <p:nvPicPr>
          <p:cNvPr id="17" name="Picture 10" descr="101883464.jp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0405" y="1803472"/>
            <a:ext cx="2947671" cy="2209729"/>
          </a:xfrm>
          <a:prstGeom prst="rect">
            <a:avLst/>
          </a:prstGeom>
        </p:spPr>
      </p:pic>
      <p:pic>
        <p:nvPicPr>
          <p:cNvPr id="18" name="Picture 11" descr="104566686.jp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5" y="1041401"/>
            <a:ext cx="2194891" cy="1630845"/>
          </a:xfrm>
          <a:prstGeom prst="rect">
            <a:avLst/>
          </a:prstGeom>
        </p:spPr>
      </p:pic>
      <p:pic>
        <p:nvPicPr>
          <p:cNvPr id="19" name="Picture 12" descr="249627-002.jp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683" y="2946400"/>
            <a:ext cx="3840000" cy="2880000"/>
          </a:xfrm>
          <a:prstGeom prst="rect">
            <a:avLst/>
          </a:prstGeom>
        </p:spPr>
      </p:pic>
      <p:sp>
        <p:nvSpPr>
          <p:cNvPr id="23" name="22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493685" y="4121150"/>
            <a:ext cx="6462183" cy="170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 kern="1400" spc="1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Pellentesque sed porta </a:t>
            </a:r>
            <a:r>
              <a:rPr lang="es-ES" dirty="0" err="1"/>
              <a:t>mouris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justo eros,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labortis</a:t>
            </a:r>
            <a:r>
              <a:rPr lang="es-ES" dirty="0"/>
              <a:t>,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ante.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,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vei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, </a:t>
            </a:r>
            <a:r>
              <a:rPr lang="es-ES" dirty="0" err="1"/>
              <a:t>ordi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turpis</a:t>
            </a:r>
            <a:endParaRPr lang="es-E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99" y="404664"/>
            <a:ext cx="7098837" cy="3823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 kern="1400" spc="130" baseline="0">
                <a:solidFill>
                  <a:srgbClr val="2450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MAGNUM EST SIEREM VATICUM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980728"/>
            <a:ext cx="576064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 dirty="0"/>
              <a:t>Lorem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let</a:t>
            </a:r>
            <a:endParaRPr lang="es-ES" dirty="0"/>
          </a:p>
        </p:txBody>
      </p:sp>
      <p:pic>
        <p:nvPicPr>
          <p:cNvPr id="14" name="Picture 3" descr="PANT-05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5876925"/>
            <a:ext cx="12289536" cy="10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8B08-8722-4FB3-98FD-6E4222E44D6B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42B7-8978-4F94-8E9B-431C6D4AF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8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  <p:sldLayoutId id="2147483689" r:id="rId2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8B08-8722-4FB3-98FD-6E4222E44D6B}" type="datetimeFigureOut">
              <a:rPr lang="es-ES" smtClean="0"/>
              <a:t>10/01/2019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42B7-8978-4F94-8E9B-431C6D4AF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8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2.JP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JPG"/><Relationship Id="rId5" Type="http://schemas.openxmlformats.org/officeDocument/2006/relationships/image" Target="../media/image53.pn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6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-34576"/>
            <a:ext cx="7272808" cy="51389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66148" r="12051" b="17798"/>
          <a:stretch/>
        </p:blipFill>
        <p:spPr>
          <a:xfrm>
            <a:off x="1487488" y="5445224"/>
            <a:ext cx="5544616" cy="1440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r="37400" b="41168"/>
          <a:stretch/>
        </p:blipFill>
        <p:spPr>
          <a:xfrm>
            <a:off x="1489702" y="-56620"/>
            <a:ext cx="1581962" cy="51883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22F5882-E862-4254-B52A-20B37FB3E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008" y="5349359"/>
            <a:ext cx="1847850" cy="13144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4C89499-972F-491E-819F-3C42ECCF3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140" y="5407728"/>
            <a:ext cx="3741174" cy="10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8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1814052" y="1741247"/>
            <a:ext cx="9036348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400" b="0" dirty="0">
                <a:solidFill>
                  <a:schemeClr val="accent3">
                    <a:lumMod val="50000"/>
                  </a:schemeClr>
                </a:solidFill>
              </a:rPr>
              <a:t>La aplicación de </a:t>
            </a:r>
            <a:r>
              <a:rPr lang="es-ES" sz="2400" u="sng" dirty="0">
                <a:solidFill>
                  <a:schemeClr val="accent3">
                    <a:lumMod val="50000"/>
                  </a:schemeClr>
                </a:solidFill>
              </a:rPr>
              <a:t>FITO-MAAT®</a:t>
            </a: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400" b="0" dirty="0">
                <a:solidFill>
                  <a:schemeClr val="accent3">
                    <a:lumMod val="50000"/>
                  </a:schemeClr>
                </a:solidFill>
              </a:rPr>
              <a:t>permite aumentar los niveles de </a:t>
            </a: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OSMOLITOS COMPATIBLES </a:t>
            </a:r>
            <a:r>
              <a:rPr lang="es-ES" sz="2400" b="0" dirty="0">
                <a:solidFill>
                  <a:schemeClr val="accent3">
                    <a:lumMod val="50000"/>
                  </a:schemeClr>
                </a:solidFill>
              </a:rPr>
              <a:t>u </a:t>
            </a: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OSMO-REGULADORES</a:t>
            </a:r>
            <a:r>
              <a:rPr lang="es-ES" sz="2400" b="0" dirty="0">
                <a:solidFill>
                  <a:schemeClr val="accent3">
                    <a:lumMod val="50000"/>
                  </a:schemeClr>
                </a:solidFill>
              </a:rPr>
              <a:t> de forma tal que las plantas completan sus procesos fisiológicos sometidas a un menor estrés  hídrico. </a:t>
            </a:r>
            <a:endParaRPr lang="es-ES" sz="14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08" t="65512" r="31974"/>
          <a:stretch/>
        </p:blipFill>
        <p:spPr>
          <a:xfrm>
            <a:off x="6312024" y="4309544"/>
            <a:ext cx="2160240" cy="14725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59" r="58137" b="63377"/>
          <a:stretch/>
        </p:blipFill>
        <p:spPr>
          <a:xfrm>
            <a:off x="8306334" y="4694448"/>
            <a:ext cx="2254163" cy="10573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144E2E-CF5B-4668-9D56-F0B0C8F3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228F897-48BE-4655-A731-747012AE2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2DC25C-3B3E-4B87-8A41-D425562CF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C72DFB6-2CC2-40EF-A7C4-AD7509120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101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929148" y="1077570"/>
            <a:ext cx="10427110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Beneficios: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Mejor comportamiento de la planta frente a la falta de agua y la salinidad.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Mayor resistencia de la planta a las bajas temperaturas.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Aumento del </a:t>
            </a:r>
            <a:r>
              <a:rPr lang="es-ES" sz="2000" i="1" dirty="0">
                <a:solidFill>
                  <a:schemeClr val="tx1"/>
                </a:solidFill>
              </a:rPr>
              <a:t>rendimiento</a:t>
            </a:r>
            <a:r>
              <a:rPr lang="es-ES" sz="2000" b="0" dirty="0">
                <a:solidFill>
                  <a:schemeClr val="tx1"/>
                </a:solidFill>
              </a:rPr>
              <a:t> productivo gracias a una mayor tasa fotosintética </a:t>
            </a:r>
            <a:r>
              <a:rPr lang="es-ES" sz="2000" b="0" i="1" dirty="0">
                <a:solidFill>
                  <a:schemeClr val="accent3">
                    <a:lumMod val="75000"/>
                  </a:schemeClr>
                </a:solidFill>
              </a:rPr>
              <a:t>(“La planta respira mejor”).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Mejor </a:t>
            </a:r>
            <a:r>
              <a:rPr lang="es-ES" sz="2000" i="1" dirty="0">
                <a:solidFill>
                  <a:schemeClr val="tx1"/>
                </a:solidFill>
              </a:rPr>
              <a:t>calidad</a:t>
            </a:r>
            <a:r>
              <a:rPr lang="es-ES" sz="2000" b="0" dirty="0">
                <a:solidFill>
                  <a:schemeClr val="tx1"/>
                </a:solidFill>
              </a:rPr>
              <a:t> productiva: mejora de la coloración, mayor peso y firmeza de los frutos, </a:t>
            </a:r>
            <a:r>
              <a:rPr lang="es-ES" sz="2000" dirty="0">
                <a:solidFill>
                  <a:schemeClr val="tx1"/>
                </a:solidFill>
              </a:rPr>
              <a:t>mayor consistencia en cultivos de hoja</a:t>
            </a:r>
            <a:r>
              <a:rPr lang="es-ES" sz="2000" b="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Tejidos mas gruesos y mas resistentes y por tanto un aumento de la resistencia frente a determinados hongos patógenos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39A8B67-6F7D-4045-AF6A-77D2315F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28EAE9F-7533-40F9-9DAB-A8BAF6AE3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5681291"/>
            <a:ext cx="1654214" cy="1176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BB66A13-6A79-4A8D-A6AD-CC2CB4D2A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8806066-4DF8-4319-B8E0-5CE48BEB7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753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943896" y="913579"/>
            <a:ext cx="10397613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Beneficios: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Reducción de los destríos debidos a </a:t>
            </a:r>
            <a:r>
              <a:rPr lang="es-ES" sz="2000" i="1" dirty="0">
                <a:solidFill>
                  <a:schemeClr val="tx1"/>
                </a:solidFill>
              </a:rPr>
              <a:t>fisiopatías</a:t>
            </a:r>
            <a:r>
              <a:rPr lang="es-ES" sz="2000" b="0" dirty="0">
                <a:solidFill>
                  <a:schemeClr val="tx1"/>
                </a:solidFill>
              </a:rPr>
              <a:t> asociadas a desequilibrios hídricos (peseta, planchado, etc.).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Disminución de alteraciones provocadas por la absorción masiva de agua (cracking)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Aumento del </a:t>
            </a:r>
            <a:r>
              <a:rPr lang="es-ES" sz="2000" i="1" dirty="0">
                <a:solidFill>
                  <a:schemeClr val="tx1"/>
                </a:solidFill>
              </a:rPr>
              <a:t>cuajado</a:t>
            </a:r>
            <a:r>
              <a:rPr lang="es-ES" sz="2000" b="0" dirty="0">
                <a:solidFill>
                  <a:schemeClr val="tx1"/>
                </a:solidFill>
              </a:rPr>
              <a:t> y mayor </a:t>
            </a:r>
            <a:r>
              <a:rPr lang="es-ES" sz="2000" i="1" dirty="0">
                <a:solidFill>
                  <a:schemeClr val="tx1"/>
                </a:solidFill>
              </a:rPr>
              <a:t>precocidad</a:t>
            </a:r>
            <a:r>
              <a:rPr lang="es-ES" sz="2000" b="0" dirty="0">
                <a:solidFill>
                  <a:schemeClr val="tx1"/>
                </a:solidFill>
              </a:rPr>
              <a:t> de la cosecha si se aplica en floración o post-floración.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Mejor conservación en </a:t>
            </a:r>
            <a:r>
              <a:rPr lang="es-ES" sz="2000" i="1" dirty="0">
                <a:solidFill>
                  <a:schemeClr val="tx1"/>
                </a:solidFill>
              </a:rPr>
              <a:t>postcosecha (“vida útil”)</a:t>
            </a:r>
            <a:r>
              <a:rPr lang="es-ES" sz="2000" b="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Disminución de los daños en caso de </a:t>
            </a:r>
            <a:r>
              <a:rPr lang="es-ES" sz="2000" i="1" dirty="0">
                <a:solidFill>
                  <a:schemeClr val="tx1"/>
                </a:solidFill>
              </a:rPr>
              <a:t>heladas</a:t>
            </a:r>
            <a:r>
              <a:rPr lang="es-ES" sz="2000" b="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</a:rPr>
              <a:t>Producto de origen 100% natural. Certificado para su uso en Agricultura Ecológica.</a:t>
            </a:r>
          </a:p>
          <a:p>
            <a:pPr>
              <a:lnSpc>
                <a:spcPct val="150000"/>
              </a:lnSpc>
            </a:pPr>
            <a:endParaRPr lang="es-ES" sz="2000" b="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CB3CAB-58D8-4889-B5FD-915D0785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D4F9A56-9567-45FF-AEEA-E11767737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46E3947-DB8C-44E4-921F-D0DCD131B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BDC1720-44F0-4EE0-81CB-CAE13F04F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406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1811524" y="1411601"/>
            <a:ext cx="8568952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Argumentario: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accent3">
                    <a:lumMod val="75000"/>
                  </a:schemeClr>
                </a:solidFill>
              </a:rPr>
              <a:t>Producto enfocado a combatir el ESTRÉS HÍDRICO, TÉRMICO Y SALINO </a:t>
            </a:r>
            <a:r>
              <a:rPr lang="es-ES" sz="2000" b="0" dirty="0">
                <a:solidFill>
                  <a:schemeClr val="tx1"/>
                </a:solidFill>
              </a:rPr>
              <a:t>y sus consecuencias, mediante aplicación foliar o vía suelo.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accent3">
                    <a:lumMod val="75000"/>
                  </a:schemeClr>
                </a:solidFill>
              </a:rPr>
              <a:t>Certificado en Agricultura Ecológica.</a:t>
            </a:r>
            <a:endParaRPr lang="es-ES" sz="20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accent3">
                    <a:lumMod val="75000"/>
                  </a:schemeClr>
                </a:solidFill>
              </a:rPr>
              <a:t>Producto Innovador en su COMPOSICIÓN </a:t>
            </a:r>
            <a:r>
              <a:rPr lang="es-ES" sz="2000" b="0" dirty="0">
                <a:solidFill>
                  <a:schemeClr val="tx1"/>
                </a:solidFill>
              </a:rPr>
              <a:t>(PROLINA Y ANTIOXIDANTES además de Glicinas y Betaínas)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accent3">
                    <a:lumMod val="75000"/>
                  </a:schemeClr>
                </a:solidFill>
              </a:rPr>
              <a:t>Producto Innovador en su FORMULACIÓN </a:t>
            </a:r>
            <a:r>
              <a:rPr lang="es-ES" sz="2000" b="0" dirty="0">
                <a:solidFill>
                  <a:schemeClr val="tx1"/>
                </a:solidFill>
              </a:rPr>
              <a:t>(WG) frente a SP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E833D46-4D54-40C9-8738-D48B3DE26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81" y="3769690"/>
            <a:ext cx="1666875" cy="1971675"/>
          </a:xfrm>
          <a:prstGeom prst="rect">
            <a:avLst/>
          </a:prstGeom>
        </p:spPr>
      </p:pic>
      <p:pic>
        <p:nvPicPr>
          <p:cNvPr id="5" name="Picture 4" descr="Premium">
            <a:extLst>
              <a:ext uri="{FF2B5EF4-FFF2-40B4-BE49-F238E27FC236}">
                <a16:creationId xmlns:a16="http://schemas.microsoft.com/office/drawing/2014/main" xmlns="" id="{16E46C13-EB8A-4EDD-9C22-E915723D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22" y="2475091"/>
            <a:ext cx="1249992" cy="13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23508A-9866-4CE9-91AB-9003E8AA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37D6D54-604A-466B-917A-CB74D6B9B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30BE8E-CC9B-4054-B451-198B285F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9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768" y="486916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kern="0" dirty="0">
                <a:solidFill>
                  <a:prstClr val="white"/>
                </a:solidFill>
                <a:latin typeface="Calibri"/>
              </a:rPr>
              <a:t>¡¡ Gracias por su Atención !!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D5A56E7-52E6-4DD7-BA82-DAE9D610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33" y="1988840"/>
            <a:ext cx="4051599" cy="28049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2F6327F-AF3F-4C92-B44F-272BA250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22" y="2106827"/>
            <a:ext cx="3132955" cy="20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54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452495" y="4313455"/>
            <a:ext cx="9205989" cy="158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Marcador de texto 1"/>
          <p:cNvSpPr>
            <a:spLocks noGrp="1"/>
          </p:cNvSpPr>
          <p:nvPr>
            <p:ph type="body" idx="1"/>
          </p:nvPr>
        </p:nvSpPr>
        <p:spPr>
          <a:xfrm>
            <a:off x="39090" y="2899172"/>
            <a:ext cx="6543820" cy="1059655"/>
          </a:xfrm>
        </p:spPr>
        <p:txBody>
          <a:bodyPr/>
          <a:lstStyle/>
          <a:p>
            <a:pPr algn="ctr"/>
            <a:r>
              <a:rPr lang="es-ES" sz="2800" kern="1200" dirty="0">
                <a:solidFill>
                  <a:srgbClr val="404040"/>
                </a:solidFill>
                <a:latin typeface="+mj-lt"/>
                <a:ea typeface="ＭＳ Ｐゴシック" charset="0"/>
                <a:cs typeface="Flexo Light"/>
              </a:rPr>
              <a:t>Osmoprotectores frente al estrés térmico, hídrico y salino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9EC64E8-D236-4886-8357-24D0ED49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62" y="1314449"/>
            <a:ext cx="6557926" cy="17704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7B6B86-92D8-43D8-B04D-4ADBE0EA1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24896E6-C97F-4F36-89A8-3ED50A04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C93ADD1-A5F2-42B0-9D52-5C8CAD576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58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2264536" y="4581128"/>
            <a:ext cx="8151944" cy="792088"/>
          </a:xfrm>
        </p:spPr>
        <p:txBody>
          <a:bodyPr/>
          <a:lstStyle/>
          <a:p>
            <a:pPr algn="ctr"/>
            <a:r>
              <a:rPr lang="es-ES" sz="2800" kern="1200" dirty="0">
                <a:solidFill>
                  <a:srgbClr val="404040"/>
                </a:solidFill>
                <a:latin typeface="+mj-lt"/>
                <a:ea typeface="ＭＳ Ｐゴシック" charset="0"/>
                <a:cs typeface="Flexo Light"/>
              </a:rPr>
              <a:t>Osmoprotectores frente al estrés térmico, hídrico y salino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74388"/>
              </p:ext>
            </p:extLst>
          </p:nvPr>
        </p:nvGraphicFramePr>
        <p:xfrm>
          <a:off x="6618326" y="1691681"/>
          <a:ext cx="3798154" cy="238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4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824"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CARACTERÍSTICAS FÍSICO-QUÍMICAS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04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Formulación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Microgránulos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04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Marrón claro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04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Solubilidad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 100g/L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04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 (1%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dilución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 – 4,5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47268"/>
              </p:ext>
            </p:extLst>
          </p:nvPr>
        </p:nvGraphicFramePr>
        <p:xfrm>
          <a:off x="1784555" y="1667375"/>
          <a:ext cx="3803074" cy="2384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89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974"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CONTENIDOS (% p/p)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974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(%W/W)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87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Glicina betaína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80 %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87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Aminoácidos libres L- (prolina)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10 %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87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Factores fisiológicos ¹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0,5 %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80164" y="4075681"/>
            <a:ext cx="46118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¹ Antioxidantes: bioflavonoides y </a:t>
            </a:r>
            <a:r>
              <a:rPr lang="es-ES" altLang="es-E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ES" altLang="es-ES" sz="12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-ácido </a:t>
            </a:r>
            <a:r>
              <a:rPr lang="es-ES" altLang="es-ES" sz="1200" kern="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elágico</a:t>
            </a:r>
            <a:endParaRPr lang="es-ES" altLang="es-ES" sz="120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E1A78FA-EAAA-4F3D-BB3F-ED0F384A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1DF6C39-94F3-4B80-8D23-5A858369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21A626B-643C-4842-968D-8B8BD38C4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B22FC79-310F-4048-9DC4-9A0F48F7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64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1769806" y="1741247"/>
            <a:ext cx="8854828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400" dirty="0" err="1">
                <a:solidFill>
                  <a:schemeClr val="tx1"/>
                </a:solidFill>
              </a:rPr>
              <a:t>Glicinabetainas</a:t>
            </a:r>
            <a:r>
              <a:rPr lang="es-ES" sz="2400" dirty="0">
                <a:solidFill>
                  <a:schemeClr val="tx1"/>
                </a:solidFill>
              </a:rPr>
              <a:t> y Prolina</a:t>
            </a:r>
          </a:p>
          <a:p>
            <a:pPr>
              <a:lnSpc>
                <a:spcPct val="150000"/>
              </a:lnSpc>
            </a:pPr>
            <a:r>
              <a:rPr lang="es-ES" sz="2400" b="0" dirty="0">
                <a:solidFill>
                  <a:schemeClr val="tx1"/>
                </a:solidFill>
              </a:rPr>
              <a:t>Gracias a este tipo de moléculas, las plantas son capaces de crecer y desarrollarse bajo condiciones extremadamente adversas, debido al </a:t>
            </a:r>
            <a:r>
              <a:rPr lang="es-ES" sz="2400" dirty="0">
                <a:solidFill>
                  <a:schemeClr val="tx1"/>
                </a:solidFill>
              </a:rPr>
              <a:t>papel fundamental </a:t>
            </a:r>
            <a:r>
              <a:rPr lang="es-ES" sz="2400" b="0" dirty="0">
                <a:solidFill>
                  <a:schemeClr val="tx1"/>
                </a:solidFill>
              </a:rPr>
              <a:t>que tienen la </a:t>
            </a: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Glicina betaína y Prolina en el equilibrio hídrico de la planta.</a:t>
            </a:r>
          </a:p>
          <a:p>
            <a:pPr>
              <a:lnSpc>
                <a:spcPct val="150000"/>
              </a:lnSpc>
            </a:pPr>
            <a:endParaRPr lang="es-ES" sz="1400" b="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A19E353-B72A-4B1D-AF32-8BB34F19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F43387-A9A6-41DB-8434-A13365486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2290E1F-FB95-4FD6-8A3B-CCA326F1E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C17F6AD-5D95-415B-92CA-D07731075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59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2281448" y="1741247"/>
            <a:ext cx="8568952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400" b="0" dirty="0">
                <a:solidFill>
                  <a:schemeClr val="tx1"/>
                </a:solidFill>
              </a:rPr>
              <a:t>La Glicina betaína y Prolina forman parte de un grupo de moléculas denominadas OSMOREGULADORES u OSMOLITOS COMPATIBLES que son sintetizadas por algunas plantas de forma natural cuando son sometidas a fenómenos de estrés térmico, hídrico o salino.</a:t>
            </a:r>
          </a:p>
          <a:p>
            <a:pPr>
              <a:lnSpc>
                <a:spcPct val="150000"/>
              </a:lnSpc>
            </a:pPr>
            <a:endParaRPr lang="es-ES" sz="1400" b="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20EBB7B-918F-40C8-AF22-86C71F2D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743A4FD-6D24-440C-BAF4-A37ABF96A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0D69264-5936-487A-A377-856786B8A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96149F-8C92-43BD-AA44-E763EB0B1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80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2281448" y="1741247"/>
            <a:ext cx="8568952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Mecanismo de acción</a:t>
            </a:r>
            <a:r>
              <a:rPr lang="es-ES" sz="2400" b="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2400" b="0" dirty="0">
                <a:solidFill>
                  <a:schemeClr val="tx1"/>
                </a:solidFill>
              </a:rPr>
              <a:t>Para entender el funcionamiento de la Glicina betaína y Prolina en la célula debemos conocer antes el mecanismo de intercambio hídrico así como el tipo de alteraciones que provoca en la planta el déficit de agua, la salinidad o las bajas temperaturas</a:t>
            </a:r>
          </a:p>
          <a:p>
            <a:pPr>
              <a:lnSpc>
                <a:spcPct val="150000"/>
              </a:lnSpc>
            </a:pPr>
            <a:endParaRPr lang="es-ES" sz="1400" b="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26445C6-5AD7-47E7-AB8F-D1949AB8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90" y="294159"/>
            <a:ext cx="4410075" cy="1190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4EEDED4-F792-4BD2-9A9F-BD76FE31E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8DC206A-6CA1-4AB7-9B63-558516D68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AD08F5C-9F73-4595-BB5F-5759EE733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401" y="6270523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179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2281448" y="1741247"/>
            <a:ext cx="8568952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endParaRPr lang="es-ES" sz="24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s-ES" sz="1400" b="0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256C3D6-CEA6-48AB-A2D6-E178290C85E5}"/>
              </a:ext>
            </a:extLst>
          </p:cNvPr>
          <p:cNvSpPr txBox="1"/>
          <p:nvPr/>
        </p:nvSpPr>
        <p:spPr>
          <a:xfrm>
            <a:off x="697187" y="1112016"/>
            <a:ext cx="405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En una planta bien hidratada, con agua de calidad se observa una situación de equilibrio: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7942F5D-C1A4-4FEA-817C-14D730E21CAB}"/>
              </a:ext>
            </a:extLst>
          </p:cNvPr>
          <p:cNvSpPr txBox="1"/>
          <p:nvPr/>
        </p:nvSpPr>
        <p:spPr>
          <a:xfrm>
            <a:off x="6315769" y="4141997"/>
            <a:ext cx="247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chemeClr val="accent3">
                    <a:lumMod val="75000"/>
                  </a:schemeClr>
                </a:solidFill>
              </a:rPr>
              <a:t>Estrés </a:t>
            </a:r>
            <a:r>
              <a:rPr lang="es-ES" u="sng" dirty="0" err="1">
                <a:solidFill>
                  <a:schemeClr val="accent3">
                    <a:lumMod val="75000"/>
                  </a:schemeClr>
                </a:solidFill>
              </a:rPr>
              <a:t>hiposmótico</a:t>
            </a:r>
            <a:r>
              <a:rPr lang="es-ES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(Exceso de agua):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0FB15C9-A6F0-4001-AED5-557180DBF482}"/>
              </a:ext>
            </a:extLst>
          </p:cNvPr>
          <p:cNvSpPr txBox="1"/>
          <p:nvPr/>
        </p:nvSpPr>
        <p:spPr>
          <a:xfrm>
            <a:off x="6191037" y="1131149"/>
            <a:ext cx="2516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chemeClr val="accent3">
                    <a:lumMod val="75000"/>
                  </a:schemeClr>
                </a:solidFill>
              </a:rPr>
              <a:t>Estrés hiperosmótico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(Falta de agua, salinidad, frio):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96A8D56-0D83-4C63-B9FE-13645FFF3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7" y="2054479"/>
            <a:ext cx="3076575" cy="34956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8E9EFFC-485D-4BBD-AA42-CF56A7162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142" y="287831"/>
            <a:ext cx="3162300" cy="2524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1CE4C92-69E7-46D0-B1F7-A4286C4E7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213" y="3122271"/>
            <a:ext cx="3076574" cy="26384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0883095-B565-41E7-85B5-43798534C518}"/>
              </a:ext>
            </a:extLst>
          </p:cNvPr>
          <p:cNvSpPr txBox="1"/>
          <p:nvPr/>
        </p:nvSpPr>
        <p:spPr>
          <a:xfrm>
            <a:off x="3998402" y="2673755"/>
            <a:ext cx="1508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En condiciones de estrés: dos situaciones diferentes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xmlns="" id="{1A320F95-52BE-4112-BD7D-928E17143E97}"/>
              </a:ext>
            </a:extLst>
          </p:cNvPr>
          <p:cNvSpPr/>
          <p:nvPr/>
        </p:nvSpPr>
        <p:spPr>
          <a:xfrm rot="7343066" flipH="1">
            <a:off x="5571234" y="3647049"/>
            <a:ext cx="296821" cy="7763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xmlns="" id="{C8902FF7-6E5C-4561-9056-24B1675F678D}"/>
              </a:ext>
            </a:extLst>
          </p:cNvPr>
          <p:cNvSpPr/>
          <p:nvPr/>
        </p:nvSpPr>
        <p:spPr>
          <a:xfrm rot="2758910" flipH="1">
            <a:off x="5566880" y="2358175"/>
            <a:ext cx="296821" cy="7763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74BC7C5-1264-42D4-B668-382F2AA80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76" y="101399"/>
            <a:ext cx="3743326" cy="10106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D06EA23-DCFA-485B-8EB3-CE0D63995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2DB10A7-4ED5-49C2-8104-50739E21F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2170" y="6365381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31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5F3FFB5-EDC8-4592-A3F8-44F1828E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2281448" y="1741247"/>
            <a:ext cx="8568952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endParaRPr lang="es-ES" sz="24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s-ES" sz="1400" b="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53F0BBE-7C02-4F09-8F0F-CADE684DC553}"/>
              </a:ext>
            </a:extLst>
          </p:cNvPr>
          <p:cNvSpPr txBox="1"/>
          <p:nvPr/>
        </p:nvSpPr>
        <p:spPr>
          <a:xfrm>
            <a:off x="1341600" y="1460091"/>
            <a:ext cx="61800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Mecanismos compensatorios de la célula:</a:t>
            </a:r>
          </a:p>
          <a:p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dirty="0"/>
              <a:t>1.- </a:t>
            </a:r>
            <a:r>
              <a:rPr lang="es-ES" sz="2400" b="1" dirty="0"/>
              <a:t>Absorción selectiva</a:t>
            </a:r>
            <a:r>
              <a:rPr lang="es-ES" sz="2400" dirty="0"/>
              <a:t>: Mecanismo por los que la célula absorbe determinados solutos (potasio principalmente) desde el exterior para equilibrar la concentración y así evitar la salida de agua. </a:t>
            </a:r>
          </a:p>
          <a:p>
            <a:r>
              <a:rPr lang="es-ES" sz="2400" dirty="0"/>
              <a:t>Inconveniente: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Requiere un elevado gasto de energía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Produce una elevada concentración de solutos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50863CA-E27A-4CD4-8D1C-5BE72A85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800" y="142860"/>
            <a:ext cx="2569503" cy="2936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E4E2E75-D977-4C6D-949B-A3CCBB808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800" y="3562224"/>
            <a:ext cx="2569503" cy="2789943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xmlns="" id="{2A30A60E-CEC5-426C-8B5A-4312BCE861CE}"/>
              </a:ext>
            </a:extLst>
          </p:cNvPr>
          <p:cNvSpPr/>
          <p:nvPr/>
        </p:nvSpPr>
        <p:spPr>
          <a:xfrm flipH="1">
            <a:off x="9807130" y="3247189"/>
            <a:ext cx="206843" cy="226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471748D-6824-41B8-B775-989CA04FE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76" y="101399"/>
            <a:ext cx="3743326" cy="10106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944717F-71DC-416E-AB91-036D8FF9E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9E9B7A6-AAEC-4479-B19F-25F34D1B3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4562" y="6378164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491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D0FA182-3340-4D61-AF47-30CB2FC6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77" y="6200775"/>
            <a:ext cx="1647825" cy="457200"/>
          </a:xfrm>
          <a:prstGeom prst="rect">
            <a:avLst/>
          </a:prstGeom>
        </p:spPr>
      </p:pic>
      <p:sp>
        <p:nvSpPr>
          <p:cNvPr id="19" name="Marcador de texto 1"/>
          <p:cNvSpPr>
            <a:spLocks noGrp="1"/>
          </p:cNvSpPr>
          <p:nvPr>
            <p:ph type="body" idx="1"/>
          </p:nvPr>
        </p:nvSpPr>
        <p:spPr>
          <a:xfrm>
            <a:off x="2281448" y="1741247"/>
            <a:ext cx="8568952" cy="4329764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endParaRPr lang="es-ES" sz="24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s-ES" sz="1400" b="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53F0BBE-7C02-4F09-8F0F-CADE684DC553}"/>
              </a:ext>
            </a:extLst>
          </p:cNvPr>
          <p:cNvSpPr txBox="1"/>
          <p:nvPr/>
        </p:nvSpPr>
        <p:spPr>
          <a:xfrm>
            <a:off x="666906" y="1460091"/>
            <a:ext cx="6825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Mecanismos compensatorios de la </a:t>
            </a:r>
            <a:r>
              <a:rPr lang="es-ES" sz="2400" b="1" dirty="0" err="1">
                <a:solidFill>
                  <a:schemeClr val="accent3">
                    <a:lumMod val="75000"/>
                  </a:schemeClr>
                </a:solidFill>
              </a:rPr>
              <a:t>celula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dirty="0"/>
              <a:t>2.- </a:t>
            </a:r>
            <a:r>
              <a:rPr lang="es-ES" sz="2400" b="1" dirty="0" err="1"/>
              <a:t>Sintesis</a:t>
            </a:r>
            <a:r>
              <a:rPr lang="es-ES" sz="2400" b="1" dirty="0"/>
              <a:t> de </a:t>
            </a:r>
            <a:r>
              <a:rPr lang="es-ES" sz="2400" b="1" dirty="0" err="1"/>
              <a:t>osmolitos</a:t>
            </a:r>
            <a:r>
              <a:rPr lang="es-ES" sz="2400" b="1" dirty="0"/>
              <a:t> compatibles u </a:t>
            </a:r>
            <a:r>
              <a:rPr lang="es-ES" sz="2400" b="1" dirty="0" err="1"/>
              <a:t>osmo</a:t>
            </a:r>
            <a:r>
              <a:rPr lang="es-ES" sz="2400" b="1" dirty="0"/>
              <a:t>-reguladores:</a:t>
            </a:r>
            <a:r>
              <a:rPr lang="es-ES" sz="2400" dirty="0"/>
              <a:t> Algunas plantas, en estas situaciones de estrés sintetizan un tipo de moléculas denominadas “</a:t>
            </a:r>
            <a:r>
              <a:rPr lang="es-ES" sz="2400" dirty="0" err="1"/>
              <a:t>osmolitos</a:t>
            </a:r>
            <a:r>
              <a:rPr lang="es-ES" sz="2400" dirty="0"/>
              <a:t> compatibles”, aumentando así la concentración celular hasta equilibrarla a la extracelular, impidiendo así la salida de agua de la </a:t>
            </a:r>
            <a:r>
              <a:rPr lang="es-ES" sz="2400" dirty="0" err="1"/>
              <a:t>celula</a:t>
            </a:r>
            <a:r>
              <a:rPr lang="es-ES" sz="24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7EFE05-BB59-4E48-BFBB-D769803AC1D1}"/>
              </a:ext>
            </a:extLst>
          </p:cNvPr>
          <p:cNvSpPr txBox="1"/>
          <p:nvPr/>
        </p:nvSpPr>
        <p:spPr>
          <a:xfrm>
            <a:off x="10224752" y="380329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66B9A04-FDA7-408B-B2A8-6A7F6A345B8C}"/>
              </a:ext>
            </a:extLst>
          </p:cNvPr>
          <p:cNvSpPr txBox="1"/>
          <p:nvPr/>
        </p:nvSpPr>
        <p:spPr>
          <a:xfrm>
            <a:off x="9984985" y="437870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3F94EA3-CECC-4BBB-BCE1-2EA38EE44729}"/>
              </a:ext>
            </a:extLst>
          </p:cNvPr>
          <p:cNvSpPr txBox="1"/>
          <p:nvPr/>
        </p:nvSpPr>
        <p:spPr>
          <a:xfrm>
            <a:off x="10014482" y="372132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A488B03-D628-413D-8B0D-F716D2550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943" y="142860"/>
            <a:ext cx="2855006" cy="2922951"/>
          </a:xfrm>
          <a:prstGeom prst="rect">
            <a:avLst/>
          </a:prstGeom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1D52740F-C360-425D-998B-F13A85ADADB0}"/>
              </a:ext>
            </a:extLst>
          </p:cNvPr>
          <p:cNvSpPr/>
          <p:nvPr/>
        </p:nvSpPr>
        <p:spPr>
          <a:xfrm>
            <a:off x="9510038" y="3141770"/>
            <a:ext cx="264816" cy="386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8B506A6-234C-4A83-9A9A-F940EDBEC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075" y="3604721"/>
            <a:ext cx="3393904" cy="27474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957752D-EF96-4AB5-91CC-36F1F878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76" y="101399"/>
            <a:ext cx="3743326" cy="10106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9AFEA06-2852-4383-B000-EEA12E696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5543550"/>
            <a:ext cx="1847850" cy="13144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F0FE995-7861-462C-B1D2-43D107CE8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4854" y="6428126"/>
            <a:ext cx="1971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8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620</Words>
  <Application>Microsoft Office PowerPoint</Application>
  <PresentationFormat>Panorámica</PresentationFormat>
  <Paragraphs>72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Flexo Light</vt:lpstr>
      <vt:lpstr>Times New Roman</vt:lpstr>
      <vt:lpstr>Diseño personalizado</vt:lpstr>
      <vt:lpstr>10_Diseño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Ginés Casanova</dc:creator>
  <cp:lastModifiedBy>ing. juan leyva</cp:lastModifiedBy>
  <cp:revision>43</cp:revision>
  <dcterms:created xsi:type="dcterms:W3CDTF">2018-09-24T12:05:58Z</dcterms:created>
  <dcterms:modified xsi:type="dcterms:W3CDTF">2019-01-10T20:16:48Z</dcterms:modified>
</cp:coreProperties>
</file>