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2"/>
  </p:notesMasterIdLst>
  <p:handoutMasterIdLst>
    <p:handoutMasterId r:id="rId23"/>
  </p:handoutMasterIdLst>
  <p:sldIdLst>
    <p:sldId id="293" r:id="rId2"/>
    <p:sldId id="304" r:id="rId3"/>
    <p:sldId id="305" r:id="rId4"/>
    <p:sldId id="306" r:id="rId5"/>
    <p:sldId id="307" r:id="rId6"/>
    <p:sldId id="316" r:id="rId7"/>
    <p:sldId id="353" r:id="rId8"/>
    <p:sldId id="339" r:id="rId9"/>
    <p:sldId id="340" r:id="rId10"/>
    <p:sldId id="334" r:id="rId11"/>
    <p:sldId id="347" r:id="rId12"/>
    <p:sldId id="314" r:id="rId13"/>
    <p:sldId id="313" r:id="rId14"/>
    <p:sldId id="337" r:id="rId15"/>
    <p:sldId id="348" r:id="rId16"/>
    <p:sldId id="349" r:id="rId17"/>
    <p:sldId id="327" r:id="rId18"/>
    <p:sldId id="346" r:id="rId19"/>
    <p:sldId id="336" r:id="rId20"/>
    <p:sldId id="333" r:id="rId21"/>
  </p:sldIdLst>
  <p:sldSz cx="9144000" cy="6858000" type="screen4x3"/>
  <p:notesSz cx="6858000" cy="99456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3300"/>
    <a:srgbClr val="FFFFFF"/>
    <a:srgbClr val="FFFFCC"/>
    <a:srgbClr val="336699"/>
    <a:srgbClr val="DDDDDD"/>
    <a:srgbClr val="0099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1" tIns="46265" rIns="92531" bIns="46265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1" tIns="46265" rIns="92531" bIns="46265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1" tIns="46265" rIns="92531" bIns="46265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1" tIns="46265" rIns="92531" bIns="46265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fld id="{7DB8E6C1-A602-4C61-AFB3-86F5E2E6ECE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1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1" tIns="46265" rIns="92531" bIns="46265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1" tIns="46265" rIns="92531" bIns="46265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44538"/>
            <a:ext cx="4976813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24400"/>
            <a:ext cx="54895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1" tIns="46265" rIns="92531" bIns="46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1" tIns="46265" rIns="92531" bIns="46265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1" tIns="46265" rIns="92531" bIns="46265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095DC3CB-45F6-4A59-BF64-8EF1ED5E7B82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36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50F9E-6170-4230-B5A7-EA3B03F6C525}" type="slidenum">
              <a:rPr lang="en-GB"/>
              <a:pPr/>
              <a:t>1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99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F59AB-EEE5-4ADF-A809-292BC871C2C5}" type="slidenum">
              <a:rPr lang="en-GB"/>
              <a:pPr/>
              <a:t>14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3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234D8-B9C0-49C6-A97F-60AECAB21102}" type="slidenum">
              <a:rPr lang="en-GB"/>
              <a:pPr/>
              <a:t>2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5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D49F7-5F00-47D5-9140-489FE4A5C3A0}" type="slidenum">
              <a:rPr lang="en-GB"/>
              <a:pPr/>
              <a:t>3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572D0-5A74-4C95-A8CB-B43AC47B452E}" type="slidenum">
              <a:rPr lang="en-GB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6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E5B8F-2C89-489F-B95F-C74D6454035C}" type="slidenum">
              <a:rPr lang="en-GB"/>
              <a:pPr/>
              <a:t>5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4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CC18F-16EA-4558-A254-FB0F4878803D}" type="slidenum">
              <a:rPr lang="en-GB"/>
              <a:pPr/>
              <a:t>6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8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E0EEE-3E62-416A-A8F7-ACDA7FCEADC4}" type="slidenum">
              <a:rPr lang="en-GB"/>
              <a:pPr/>
              <a:t>7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5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1C74F-65E3-462B-8353-A4A5B8EDEB43}" type="slidenum">
              <a:rPr lang="en-GB"/>
              <a:pPr/>
              <a:t>12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68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88817-117B-4E13-8CEC-EEABB87957B8}" type="slidenum">
              <a:rPr lang="en-GB"/>
              <a:pPr/>
              <a:t>13</a:t>
            </a:fld>
            <a:endParaRPr lang="en-GB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5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5" name="Picture 8" descr="Sea"/>
          <p:cNvPicPr>
            <a:picLocks noChangeAspect="1" noChangeArrowheads="1"/>
          </p:cNvPicPr>
          <p:nvPr userDrawn="1"/>
        </p:nvPicPr>
        <p:blipFill>
          <a:blip r:embed="rId2"/>
          <a:srcRect t="9413" b="61203"/>
          <a:stretch>
            <a:fillRect/>
          </a:stretch>
        </p:blipFill>
        <p:spPr bwMode="auto">
          <a:xfrm>
            <a:off x="0" y="1916113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Presentation to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0C9226-24BC-42EA-A0C7-295242283D90}" type="slidenum">
              <a:rPr lang="en-GB"/>
              <a:pPr/>
              <a:t>‹Nº›</a:t>
            </a:fld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941A0-CE2F-4FD6-AF46-C95937C25B5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14288"/>
            <a:ext cx="2171700" cy="6005512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14288"/>
            <a:ext cx="6362700" cy="6005512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0F339-3724-4B11-9006-9ACF6221D77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33363" y="14288"/>
            <a:ext cx="8686800" cy="1125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63713" y="1412875"/>
            <a:ext cx="3384550" cy="222726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00663" y="1412875"/>
            <a:ext cx="3386137" cy="222726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63713" y="3792538"/>
            <a:ext cx="3384550" cy="222726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0663" y="3792538"/>
            <a:ext cx="3386137" cy="222726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C2843-3A04-49BA-96C8-E30D6EFA584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14288"/>
            <a:ext cx="8686800" cy="1125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63713" y="1412875"/>
            <a:ext cx="6923087" cy="46069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EB1C8-A778-4570-8CB3-3775F454265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14288"/>
            <a:ext cx="8686800" cy="1125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1412875"/>
            <a:ext cx="6923087" cy="222726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3792538"/>
            <a:ext cx="6923087" cy="222726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F6D14-56B0-4727-8CAE-7D356B9F180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14288"/>
            <a:ext cx="8686800" cy="1125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412875"/>
            <a:ext cx="3384550" cy="4606925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0663" y="1412875"/>
            <a:ext cx="3386137" cy="4606925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396B1-4CF1-4B4E-B168-C189348E75F0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14288"/>
            <a:ext cx="8686800" cy="1125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412875"/>
            <a:ext cx="3384550" cy="4606925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00663" y="1412875"/>
            <a:ext cx="3386137" cy="46069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BFEEC-EC07-47DC-BD8C-D4788680B34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14288"/>
            <a:ext cx="8686800" cy="600551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C8DD-C376-4429-AB1C-7B7EB636D5D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F55B2-183B-40DD-A0BF-03CFA5876749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4DF98-CDBB-44E8-9E68-55555E6215B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1412875"/>
            <a:ext cx="3384550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0663" y="1412875"/>
            <a:ext cx="3386137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D70D4-92AC-4F3C-8045-7AAFC801B5C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DE348-2EF4-44B9-AA27-53137760397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F7DDF-8E9F-405D-B377-0AC6D9CA29F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2636E-962C-46D4-B5F4-1EC8E631E45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31B09-D315-4DBD-A89A-6054709F3FB9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A40E4-E400-43D4-929F-0BCAC939042F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Sea"/>
          <p:cNvPicPr>
            <a:picLocks noChangeAspect="1" noChangeArrowheads="1"/>
          </p:cNvPicPr>
          <p:nvPr userDrawn="1"/>
        </p:nvPicPr>
        <p:blipFill>
          <a:blip r:embed="rId19"/>
          <a:srcRect t="9413" b="61203"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14288"/>
            <a:ext cx="86868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412875"/>
            <a:ext cx="6923087" cy="44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fld id="{581587E7-5C94-44A5-A368-7AF0EB04306C}" type="slidenum">
              <a:rPr lang="en-GB"/>
              <a:pPr/>
              <a:t>‹Nº›</a:t>
            </a:fld>
            <a:endParaRPr lang="en-GB"/>
          </a:p>
        </p:txBody>
      </p:sp>
      <p:pic>
        <p:nvPicPr>
          <p:cNvPr id="1031" name="Picture 8" descr="spacer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176213" y="46038"/>
            <a:ext cx="190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spacer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3619500" y="3381375"/>
            <a:ext cx="190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spacer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3619500" y="3381375"/>
            <a:ext cx="190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4" descr="spacer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176213" y="46038"/>
            <a:ext cx="190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6" descr="spacer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3619500" y="3381375"/>
            <a:ext cx="190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7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9" descr="spacer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3619500" y="3381375"/>
            <a:ext cx="190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2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LogoSipcamAdvan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7286644" y="5929330"/>
            <a:ext cx="1423985" cy="74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21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423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336699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rgbClr val="336699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336699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1600">
          <a:solidFill>
            <a:srgbClr val="336699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600">
          <a:solidFill>
            <a:srgbClr val="336699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1600">
          <a:solidFill>
            <a:srgbClr val="336699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1600">
          <a:solidFill>
            <a:srgbClr val="336699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1600">
          <a:solidFill>
            <a:srgbClr val="336699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1600">
          <a:solidFill>
            <a:srgbClr val="336699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57290" y="1928802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24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0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16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0"/>
              <a:buChar char="v"/>
              <a:defRPr sz="16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16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16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16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16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IE" sz="3600" b="1" dirty="0" smtClean="0">
                <a:solidFill>
                  <a:srgbClr val="000000"/>
                </a:solidFill>
              </a:rPr>
              <a:t>ADVAN MEXICO</a:t>
            </a:r>
          </a:p>
          <a:p>
            <a:pPr eaLnBrk="1" hangingPunct="1">
              <a:defRPr/>
            </a:pPr>
            <a:r>
              <a:rPr lang="en-IE" sz="3600" b="1" dirty="0" smtClean="0">
                <a:solidFill>
                  <a:srgbClr val="000000"/>
                </a:solidFill>
              </a:rPr>
              <a:t>MARVITA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2050" name="Imagen 1" descr="LogoSipcamAdv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857628"/>
            <a:ext cx="27860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>
                <a:ea typeface="ＭＳ Ｐゴシック" charset="0"/>
              </a:rPr>
              <a:t>Tomate</a:t>
            </a:r>
            <a:endParaRPr lang="en-GB">
              <a:ea typeface="ＭＳ Ｐゴシック" charset="0"/>
            </a:endParaRPr>
          </a:p>
        </p:txBody>
      </p:sp>
      <p:pic>
        <p:nvPicPr>
          <p:cNvPr id="52226" name="Picture 5" descr="Tomatoes 20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268413"/>
            <a:ext cx="5976938" cy="4706937"/>
          </a:xfrm>
          <a:noFill/>
        </p:spPr>
      </p:pic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250825" y="2565400"/>
            <a:ext cx="1296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>
                <a:solidFill>
                  <a:srgbClr val="000000"/>
                </a:solidFill>
              </a:rPr>
              <a:t>Testigo NPK</a:t>
            </a: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7667625" y="2492375"/>
            <a:ext cx="1296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>
                <a:solidFill>
                  <a:srgbClr val="000000"/>
                </a:solidFill>
              </a:rPr>
              <a:t>NPK + Seaweed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IE" sz="1200">
                <a:solidFill>
                  <a:srgbClr val="000000"/>
                </a:solidFill>
              </a:rPr>
              <a:t>Más raíz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IE" sz="1200">
                <a:solidFill>
                  <a:srgbClr val="000000"/>
                </a:solidFill>
              </a:rPr>
              <a:t>Mejor tamaño</a:t>
            </a:r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Tomate Industrial</a:t>
            </a:r>
          </a:p>
        </p:txBody>
      </p:sp>
      <p:pic>
        <p:nvPicPr>
          <p:cNvPr id="53250" name="Picture 7" descr="Seacrop--Valmi--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14513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3251" name="Picture 8" descr="Testem--Valmi--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1793875"/>
            <a:ext cx="4368800" cy="3278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>
                <a:ea typeface="ＭＳ Ｐゴシック" charset="0"/>
              </a:rPr>
              <a:t>Tomate Resultados</a:t>
            </a:r>
            <a:endParaRPr lang="en-GB">
              <a:ea typeface="ＭＳ Ｐゴシック" charset="0"/>
            </a:endParaRP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12875"/>
            <a:ext cx="4608513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Tipo:- </a:t>
            </a:r>
            <a:r>
              <a:rPr lang="es-ES_tradnl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Moneymaker</a:t>
            </a:r>
            <a:r>
              <a:rPr lang="es-ES_tradnl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Verano 2007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Tralee, Co Kerry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Plantas cultivadas en túneles, la mitad con NPK+ MARVITA y la otra con solo NPK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Dosis 6ml (diluido in 2 </a:t>
            </a:r>
            <a:r>
              <a:rPr lang="es-ES_tradnl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lt</a:t>
            </a:r>
            <a:r>
              <a:rPr lang="es-ES_tradnl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agua) por planta cada 10 días</a:t>
            </a:r>
            <a:endParaRPr lang="en-GB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3500438"/>
            <a:ext cx="5040312" cy="2954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Resultados: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 plantas tratadas tuvieron más raíces al momento del </a:t>
            </a:r>
            <a:r>
              <a:rPr lang="es-ES_tradnl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transplante</a:t>
            </a: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 siempre.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Los primeros racimos florales aparecieron 4 días antes en las plantas tratadas y la maduración fue 12 días antes que las no tratadas.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Uniformidad en los frutos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Rendimiento 41 mayor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Menor incidencia de </a:t>
            </a:r>
            <a:r>
              <a:rPr lang="es-ES_tradnl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Botrytis</a:t>
            </a: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 </a:t>
            </a:r>
            <a:r>
              <a:rPr lang="es-ES_tradnl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Verticillium</a:t>
            </a: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276" name="Picture 8" descr="DSCF0009"/>
          <p:cNvPicPr>
            <a:picLocks noChangeAspect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844675"/>
            <a:ext cx="2663825" cy="35290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>
                <a:ea typeface="ＭＳ Ｐゴシック" charset="0"/>
              </a:rPr>
              <a:t>Papas - Escocia</a:t>
            </a:r>
            <a:endParaRPr lang="en-GB">
              <a:ea typeface="ＭＳ Ｐゴシック" charset="0"/>
            </a:endParaRP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679950" cy="2303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1600">
                <a:ea typeface="ＭＳ Ｐゴシック" charset="0"/>
              </a:rPr>
              <a:t>Crop:		Seed potatoes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600">
                <a:ea typeface="ＭＳ Ｐゴシック" charset="0"/>
              </a:rPr>
              <a:t>Location:		Balbeggie, Scotland.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600">
                <a:ea typeface="ＭＳ Ｐゴシック" charset="0"/>
              </a:rPr>
              <a:t>Date:		11th September 2007 (Dig and Observations)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600">
                <a:ea typeface="ＭＳ Ｐゴシック" charset="0"/>
              </a:rPr>
              <a:t>Sampling of the crops required measurement of four plots per treatment according to a protocol laid down by the University of Aberdeen.  Tubers were weighed and graded by a single observer.</a:t>
            </a:r>
            <a:endParaRPr lang="en-GB" sz="1600">
              <a:ea typeface="ＭＳ Ｐゴシック" charset="0"/>
            </a:endParaRPr>
          </a:p>
        </p:txBody>
      </p:sp>
      <p:graphicFrame>
        <p:nvGraphicFramePr>
          <p:cNvPr id="255113" name="Group 137"/>
          <p:cNvGraphicFramePr>
            <a:graphicFrameLocks noGrp="1"/>
          </p:cNvGraphicFramePr>
          <p:nvPr/>
        </p:nvGraphicFramePr>
        <p:xfrm>
          <a:off x="468313" y="3933825"/>
          <a:ext cx="4070350" cy="2644775"/>
        </p:xfrm>
        <a:graphic>
          <a:graphicData uri="http://schemas.openxmlformats.org/drawingml/2006/table">
            <a:tbl>
              <a:tblPr/>
              <a:tblGrid>
                <a:gridCol w="795337"/>
                <a:gridCol w="795338"/>
                <a:gridCol w="893762"/>
                <a:gridCol w="692150"/>
                <a:gridCol w="89376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Control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Seaweed Treated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Plot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Total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Saleable total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Total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Saleable total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7.44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6.14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8.86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8.42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6.56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6.06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8.08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7.24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7.64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6.62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9.21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7.48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8.28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7.26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9.58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8.86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Average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7.48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6.52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8.93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8.00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Yield difference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+19%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Saleable yield difference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+23%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5" marB="4569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372" name="Picture 139" descr="Pots Ire 10"/>
          <p:cNvPicPr>
            <a:picLocks noChangeAspect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060575"/>
            <a:ext cx="3671888" cy="28797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1442" name="Control 2"/>
          <p:cNvSpPr>
            <a:spLocks noChangeArrowheads="1" noChangeShapeType="1"/>
          </p:cNvSpPr>
          <p:nvPr/>
        </p:nvSpPr>
        <p:spPr bwMode="auto">
          <a:xfrm>
            <a:off x="2555875" y="4313238"/>
            <a:ext cx="4070350" cy="20494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>
                <a:ea typeface="ＭＳ Ｐゴシック" charset="0"/>
              </a:rPr>
              <a:t>Programa Papa</a:t>
            </a:r>
            <a:endParaRPr lang="en-US">
              <a:ea typeface="ＭＳ Ｐゴシック" charset="0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708275"/>
            <a:ext cx="3744912" cy="3311525"/>
          </a:xfrm>
        </p:spPr>
        <p:txBody>
          <a:bodyPr/>
          <a:lstStyle/>
          <a:p>
            <a:pPr eaLnBrk="1" hangingPunct="1"/>
            <a:r>
              <a:rPr lang="en-IE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lt/Ha a surco abierto</a:t>
            </a:r>
          </a:p>
          <a:p>
            <a:pPr eaLnBrk="1" hangingPunct="1"/>
            <a:r>
              <a:rPr lang="en-IE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lt/Ha 25 días después</a:t>
            </a:r>
          </a:p>
          <a:p>
            <a:pPr eaLnBrk="1" hangingPunct="1"/>
            <a:r>
              <a:rPr lang="en-IE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lt/Ha en la tuberización</a:t>
            </a:r>
          </a:p>
          <a:p>
            <a:pPr eaLnBrk="1" hangingPunct="1"/>
            <a:r>
              <a:rPr lang="en-IE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lt/ha en el engorde</a:t>
            </a:r>
            <a:endParaRPr lang="en-U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8371" name="Picture 4" descr="Pots I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00663" y="2214563"/>
            <a:ext cx="3386137" cy="3001962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Soya/Maní</a:t>
            </a:r>
          </a:p>
        </p:txBody>
      </p:sp>
      <p:pic>
        <p:nvPicPr>
          <p:cNvPr id="60418" name="Picture 19" descr="C:\Users\diego_000\Documents\Defensive\FOTOS\Diego Stabille\Soja 12-2012\DSC02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0846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" descr="D:\USUARIO\Pictures\amendoim 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726" t="19724" r="2441" b="15038"/>
          <a:stretch>
            <a:fillRect/>
          </a:stretch>
        </p:blipFill>
        <p:spPr>
          <a:xfrm>
            <a:off x="4427538" y="2781300"/>
            <a:ext cx="4627562" cy="22320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CAÑA DE AZÚCAR</a:t>
            </a:r>
          </a:p>
        </p:txBody>
      </p:sp>
      <p:pic>
        <p:nvPicPr>
          <p:cNvPr id="61442" name="Picture 2" descr="D:\USUARIO\Pictures\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1" y="1647825"/>
            <a:ext cx="703581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Café - Brasil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5538" name="Picture 6" descr="coffee 20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6911975" cy="4602162"/>
          </a:xfrm>
          <a:noFill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14546" y="5286388"/>
            <a:ext cx="3286148" cy="73866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 dirty="0" smtClean="0">
                <a:solidFill>
                  <a:srgbClr val="000000"/>
                </a:solidFill>
              </a:rPr>
              <a:t>Efecto usando MARVITA en planta de cafe, para el Desarrollo de la Raiz</a:t>
            </a:r>
          </a:p>
          <a:p>
            <a:pPr>
              <a:spcBef>
                <a:spcPct val="50000"/>
              </a:spcBef>
            </a:pPr>
            <a:endParaRPr lang="en-GB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Cítricos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6562" name="Picture 8" descr="seacrop-show2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412875"/>
            <a:ext cx="5614988" cy="4622800"/>
          </a:xfrm>
          <a:noFill/>
        </p:spPr>
      </p:pic>
      <p:sp>
        <p:nvSpPr>
          <p:cNvPr id="66563" name="Text Box 9"/>
          <p:cNvSpPr txBox="1">
            <a:spLocks noChangeArrowheads="1"/>
          </p:cNvSpPr>
          <p:nvPr/>
        </p:nvSpPr>
        <p:spPr bwMode="auto">
          <a:xfrm>
            <a:off x="7667625" y="2636838"/>
            <a:ext cx="1296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 dirty="0" err="1">
                <a:solidFill>
                  <a:srgbClr val="000000"/>
                </a:solidFill>
              </a:rPr>
              <a:t>Testigo</a:t>
            </a:r>
            <a:r>
              <a:rPr lang="en-IE" sz="1200" dirty="0">
                <a:solidFill>
                  <a:srgbClr val="000000"/>
                </a:solidFill>
              </a:rPr>
              <a:t> solo NPK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564" name="Text Box 10"/>
          <p:cNvSpPr txBox="1">
            <a:spLocks noChangeArrowheads="1"/>
          </p:cNvSpPr>
          <p:nvPr/>
        </p:nvSpPr>
        <p:spPr bwMode="auto">
          <a:xfrm>
            <a:off x="142844" y="2565400"/>
            <a:ext cx="16208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 dirty="0">
                <a:solidFill>
                  <a:srgbClr val="000000"/>
                </a:solidFill>
              </a:rPr>
              <a:t>NPK + </a:t>
            </a:r>
            <a:r>
              <a:rPr lang="en-IE" sz="1200" dirty="0" smtClean="0">
                <a:solidFill>
                  <a:srgbClr val="000000"/>
                </a:solidFill>
              </a:rPr>
              <a:t>MARVITA</a:t>
            </a:r>
            <a:endParaRPr lang="en-IE" sz="12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IE" sz="1200" dirty="0" err="1">
                <a:solidFill>
                  <a:srgbClr val="000000"/>
                </a:solidFill>
              </a:rPr>
              <a:t>Más</a:t>
            </a:r>
            <a:r>
              <a:rPr lang="en-IE" sz="1200" dirty="0">
                <a:solidFill>
                  <a:srgbClr val="000000"/>
                </a:solidFill>
              </a:rPr>
              <a:t> </a:t>
            </a:r>
            <a:r>
              <a:rPr lang="en-IE" sz="1200" dirty="0" err="1">
                <a:solidFill>
                  <a:srgbClr val="000000"/>
                </a:solidFill>
              </a:rPr>
              <a:t>raíces</a:t>
            </a:r>
            <a:endParaRPr lang="en-GB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>
                <a:ea typeface="ＭＳ Ｐゴシック" charset="0"/>
              </a:rPr>
              <a:t>Uvas - Malta</a:t>
            </a:r>
            <a:endParaRPr lang="en-GB">
              <a:ea typeface="ＭＳ Ｐゴシック" charset="0"/>
            </a:endParaRPr>
          </a:p>
        </p:txBody>
      </p:sp>
      <p:pic>
        <p:nvPicPr>
          <p:cNvPr id="68610" name="Picture 11" descr="NPK uneven growth yr 2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4176713" cy="3132137"/>
          </a:xfrm>
          <a:noFill/>
        </p:spPr>
      </p:pic>
      <p:pic>
        <p:nvPicPr>
          <p:cNvPr id="68611" name="Picture 12" descr="XT-48 on Syrah Aug 2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557338"/>
            <a:ext cx="4175125" cy="3130550"/>
          </a:xfrm>
          <a:noFill/>
        </p:spPr>
      </p:pic>
      <p:sp>
        <p:nvSpPr>
          <p:cNvPr id="68612" name="Rectangle 14"/>
          <p:cNvSpPr>
            <a:spLocks noChangeArrowheads="1"/>
          </p:cNvSpPr>
          <p:nvPr/>
        </p:nvSpPr>
        <p:spPr bwMode="auto">
          <a:xfrm>
            <a:off x="684213" y="5157788"/>
            <a:ext cx="3878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solidFill>
                  <a:srgbClr val="000000"/>
                </a:solidFill>
              </a:rPr>
              <a:t> NPK programa del agricultor</a:t>
            </a:r>
          </a:p>
          <a:p>
            <a:r>
              <a:rPr lang="en-IE">
                <a:solidFill>
                  <a:srgbClr val="000000"/>
                </a:solidFill>
              </a:rPr>
              <a:t>- Notar la desuniformidad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8613" name="Rectangle 15"/>
          <p:cNvSpPr>
            <a:spLocks noChangeArrowheads="1"/>
          </p:cNvSpPr>
          <p:nvPr/>
        </p:nvSpPr>
        <p:spPr bwMode="auto">
          <a:xfrm>
            <a:off x="4932363" y="5229225"/>
            <a:ext cx="3148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NPK + </a:t>
            </a:r>
            <a:r>
              <a:rPr lang="en-IE" dirty="0" smtClean="0">
                <a:solidFill>
                  <a:srgbClr val="000000"/>
                </a:solidFill>
              </a:rPr>
              <a:t>MARVITA</a:t>
            </a:r>
            <a:endParaRPr lang="en-IE" dirty="0">
              <a:solidFill>
                <a:srgbClr val="000000"/>
              </a:solidFill>
            </a:endParaRPr>
          </a:p>
          <a:p>
            <a:r>
              <a:rPr lang="en-IE" dirty="0">
                <a:solidFill>
                  <a:srgbClr val="000000"/>
                </a:solidFill>
              </a:rPr>
              <a:t>- </a:t>
            </a:r>
            <a:r>
              <a:rPr lang="en-IE" dirty="0" err="1">
                <a:solidFill>
                  <a:srgbClr val="000000"/>
                </a:solidFill>
              </a:rPr>
              <a:t>Tamaño</a:t>
            </a:r>
            <a:r>
              <a:rPr lang="en-IE" dirty="0">
                <a:solidFill>
                  <a:srgbClr val="000000"/>
                </a:solidFill>
              </a:rPr>
              <a:t> y </a:t>
            </a:r>
            <a:r>
              <a:rPr lang="en-IE" dirty="0" err="1">
                <a:solidFill>
                  <a:srgbClr val="000000"/>
                </a:solidFill>
              </a:rPr>
              <a:t>uniformidad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>
                <a:ea typeface="ＭＳ Ｐゴシック" charset="0"/>
              </a:rPr>
              <a:t>Ascophyllum nodosum</a:t>
            </a:r>
            <a:endParaRPr lang="en-GB">
              <a:ea typeface="ＭＳ Ｐゴシック" charset="0"/>
            </a:endParaRP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4752975" cy="5111750"/>
          </a:xfrm>
        </p:spPr>
        <p:txBody>
          <a:bodyPr/>
          <a:lstStyle/>
          <a:p>
            <a:pPr eaLnBrk="1" hangingPunct="1"/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Alga café,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familia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Fucales</a:t>
            </a:r>
            <a:endParaRPr lang="en-IE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Crece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en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zonas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baja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alta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marea</a:t>
            </a:r>
            <a:endParaRPr lang="en-IE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Exclusivas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del Atlántico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Norte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/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Toma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4-5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años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el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crecer</a:t>
            </a:r>
            <a:endParaRPr lang="en-IE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Usedas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comunidades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costeras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para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nutrir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el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suelo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animales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cientos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años</a:t>
            </a:r>
            <a:endParaRPr lang="en-IE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Contiene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58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elementos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reguladores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del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crecimiento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naturales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 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aminoácidos</a:t>
            </a:r>
            <a:endParaRPr lang="en-IE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55 – 65% de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peso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seco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compuesto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carbohidratos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manitol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ácido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algínico</a:t>
            </a:r>
            <a:r>
              <a:rPr lang="en-I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etc……</a:t>
            </a: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819" name="Picture 7" descr="BPL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00663" y="1600200"/>
            <a:ext cx="3386137" cy="4232275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Ecológico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Ascophyllum nodosum – natural, renovable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Cosecha a mano  se cuida el ambiente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 cosecha solo lo bueno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 armonía con la naturaleza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Bajas dosis de aplicación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Mejora la absorción de nutrientes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Beneficios de uso foliar y suelo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Larga vida de anaquel.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>
                <a:ea typeface="ＭＳ Ｐゴシック" charset="0"/>
              </a:rPr>
              <a:t>Ascophyllum nodosum</a:t>
            </a:r>
            <a:endParaRPr lang="en-GB">
              <a:ea typeface="ＭＳ Ｐゴシック" charset="0"/>
            </a:endParaRPr>
          </a:p>
        </p:txBody>
      </p:sp>
      <p:pic>
        <p:nvPicPr>
          <p:cNvPr id="36867" name="Picture 6" descr="Pics6-11 0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643050"/>
            <a:ext cx="29464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0" descr="gallery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14752"/>
            <a:ext cx="42640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5" descr="Asco sm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00240"/>
            <a:ext cx="4248150" cy="167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31" descr="Ascnod_Darb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857364"/>
            <a:ext cx="1249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>
                <a:ea typeface="ＭＳ Ｐゴシック" charset="0"/>
              </a:rPr>
              <a:t>Ascophyllum nodosum</a:t>
            </a:r>
            <a:endParaRPr lang="en-GB">
              <a:ea typeface="ＭＳ Ｐゴシック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4606925"/>
          </a:xfrm>
        </p:spPr>
        <p:txBody>
          <a:bodyPr/>
          <a:lstStyle/>
          <a:p>
            <a:pPr eaLnBrk="1" hangingPunct="1"/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Uso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extractos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desde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1950</a:t>
            </a:r>
          </a:p>
          <a:p>
            <a:pPr eaLnBrk="1" hangingPunct="1"/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Más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100,000 tons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disponibles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anualmente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en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costas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Irlanda</a:t>
            </a:r>
            <a:endParaRPr lang="en-I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 alga con mayor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investigación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científica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para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uso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en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plantas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nutrición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protección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/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Resultados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cientifícos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en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universidades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Noruega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Francia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UK, USA, Canada,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Irlanda</a:t>
            </a:r>
            <a:endParaRPr lang="en-I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Usada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en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más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80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paìses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en el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mundo</a:t>
            </a:r>
            <a:endParaRPr lang="en-I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Resultados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probados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más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50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años</a:t>
            </a:r>
            <a:endParaRPr lang="en-I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 alga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más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usada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los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formuladores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¿Porqué es tan buena?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14705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1950</a:t>
            </a:r>
            <a:r>
              <a:rPr lang="en-IE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  <a:p>
            <a:pPr lvl="1" eaLnBrk="1" hangingPunct="1">
              <a:lnSpc>
                <a:spcPct val="90000"/>
              </a:lnSpc>
            </a:pP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Foco en el contenido mineral, sin embargo las dosis aplicadas no explicaban los efectos</a:t>
            </a:r>
          </a:p>
          <a:p>
            <a:pPr eaLnBrk="1" hangingPunct="1">
              <a:lnSpc>
                <a:spcPct val="90000"/>
              </a:lnSpc>
            </a:pP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1980</a:t>
            </a:r>
            <a:r>
              <a:rPr lang="en-IE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  <a:p>
            <a:pPr lvl="1" eaLnBrk="1" hangingPunct="1">
              <a:lnSpc>
                <a:spcPct val="90000"/>
              </a:lnSpc>
            </a:pP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Foco en el contenido hormonal, un beneficio comprobado sin embargo no explica todos los beneficios extras.</a:t>
            </a:r>
          </a:p>
          <a:p>
            <a:pPr eaLnBrk="1" hangingPunct="1">
              <a:lnSpc>
                <a:spcPct val="90000"/>
              </a:lnSpc>
            </a:pP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1990</a:t>
            </a:r>
            <a:r>
              <a:rPr lang="en-IE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  <a:p>
            <a:pPr lvl="1" eaLnBrk="1" hangingPunct="1">
              <a:lnSpc>
                <a:spcPct val="90000"/>
              </a:lnSpc>
            </a:pP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Foco en elicitors (inductores), inicios del porqué las plantas tenían respuestas tan variadas. Los elicitors actúan en muy pequeñas cantidades y los contenidos encontrados en las algas son grandes.</a:t>
            </a:r>
          </a:p>
          <a:p>
            <a:pPr eaLnBrk="1" hangingPunct="1">
              <a:lnSpc>
                <a:spcPct val="90000"/>
              </a:lnSpc>
            </a:pP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2000</a:t>
            </a:r>
            <a:r>
              <a:rPr lang="en-IE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 </a:t>
            </a:r>
          </a:p>
          <a:p>
            <a:pPr lvl="1" eaLnBrk="1" hangingPunct="1">
              <a:lnSpc>
                <a:spcPct val="90000"/>
              </a:lnSpc>
            </a:pP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Foco en elicitors y otras biomoléculas derivedas de los azúcares. Polisacáridos y oligoscáridos.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Composición Química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321175" cy="4606925"/>
          </a:xfrm>
        </p:spPr>
        <p:txBody>
          <a:bodyPr/>
          <a:lstStyle/>
          <a:p>
            <a:pPr eaLnBrk="1" hangingPunct="1"/>
            <a:r>
              <a:rPr lang="en-GB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Carbohidratos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(50-55%)</a:t>
            </a:r>
          </a:p>
          <a:p>
            <a:pPr lvl="1" eaLnBrk="1" hangingPunct="1"/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Acído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algínico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Mannitol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Laminarina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Fucoidaina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Otros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azúcares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GB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Reguladores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GB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plantas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(PPM)</a:t>
            </a:r>
          </a:p>
          <a:p>
            <a:pPr lvl="1" eaLnBrk="1" hangingPunct="1"/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Auxinas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Citoquininas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Betaínas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Giberelinas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IE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Aminoácidos</a:t>
            </a:r>
            <a:r>
              <a:rPr lang="en-IE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libres</a:t>
            </a:r>
            <a:r>
              <a:rPr lang="en-IE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(4-4.5%)</a:t>
            </a:r>
          </a:p>
          <a:p>
            <a:pPr eaLnBrk="1" hangingPunct="1"/>
            <a:r>
              <a:rPr lang="en-IE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412875"/>
            <a:ext cx="4330700" cy="4606925"/>
          </a:xfrm>
        </p:spPr>
        <p:txBody>
          <a:bodyPr/>
          <a:lstStyle/>
          <a:p>
            <a:pPr eaLnBrk="1" hangingPunct="1"/>
            <a:r>
              <a:rPr lang="en-GB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58 Elementos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Nitrógeno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Fósforo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Potasio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Azufre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Calcio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Hierro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Magnesio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Boro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Molibdeno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Manganeso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Cobre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Iodo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…………….</a:t>
            </a:r>
          </a:p>
          <a:p>
            <a:pPr lvl="1" eaLnBrk="1" hangingPunct="1"/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…………….</a:t>
            </a:r>
          </a:p>
          <a:p>
            <a:pPr eaLnBrk="1" hangingPunct="1"/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Composición Química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8497888" cy="4606925"/>
          </a:xfrm>
        </p:spPr>
        <p:txBody>
          <a:bodyPr/>
          <a:lstStyle/>
          <a:p>
            <a:pPr eaLnBrk="1" hangingPunct="1"/>
            <a:r>
              <a:rPr lang="en-GB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Carbohidratos (50-55%)</a:t>
            </a:r>
          </a:p>
          <a:p>
            <a:pPr lvl="1" eaLnBrk="1" hangingPunct="1"/>
            <a:r>
              <a:rPr lang="en-GB" sz="16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Alginatos</a:t>
            </a:r>
          </a:p>
          <a:p>
            <a:pPr lvl="1" eaLnBrk="1" hangingPunct="1">
              <a:buFont typeface="Tahoma" pitchFamily="34" charset="0"/>
              <a:buNone/>
            </a:pPr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Estimulan la producción de hormonas en las plantas.</a:t>
            </a:r>
          </a:p>
          <a:p>
            <a:pPr lvl="1" eaLnBrk="1" hangingPunct="1"/>
            <a:r>
              <a:rPr lang="en-GB" sz="16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Mannitol.</a:t>
            </a:r>
          </a:p>
          <a:p>
            <a:pPr lvl="1" eaLnBrk="1" hangingPunct="1">
              <a:buFont typeface="Tahoma" pitchFamily="34" charset="0"/>
              <a:buNone/>
            </a:pPr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Es un azúcar que incrementa la tolerancia a las sales y presiones osmóticas. Es un agente quelatante orgánico que hace mas disponibles a los nutrientes.</a:t>
            </a:r>
          </a:p>
          <a:p>
            <a:pPr lvl="1" eaLnBrk="1" hangingPunct="1"/>
            <a:r>
              <a:rPr lang="en-GB" sz="16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Laminarina.</a:t>
            </a:r>
          </a:p>
          <a:p>
            <a:pPr lvl="1" eaLnBrk="1" hangingPunct="1">
              <a:buFont typeface="Tahoma" pitchFamily="34" charset="0"/>
              <a:buNone/>
            </a:pPr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 ha demostrado que estimulan las defensas naturales en las plantas.</a:t>
            </a:r>
          </a:p>
          <a:p>
            <a:pPr lvl="1" eaLnBrk="1" hangingPunct="1"/>
            <a:r>
              <a:rPr lang="en-GB" sz="16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Fucoidainas.</a:t>
            </a:r>
          </a:p>
          <a:p>
            <a:pPr lvl="1" eaLnBrk="1" hangingPunct="1">
              <a:buFont typeface="Tahoma" pitchFamily="34" charset="0"/>
              <a:buNone/>
            </a:pPr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Es un potente antioxidante. Inhibe la formación de estos.</a:t>
            </a:r>
          </a:p>
          <a:p>
            <a:pPr lvl="1" eaLnBrk="1" hangingPunct="1"/>
            <a:r>
              <a:rPr lang="en-GB" sz="16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Polifenoles.</a:t>
            </a:r>
          </a:p>
          <a:p>
            <a:pPr lvl="1" eaLnBrk="1" hangingPunct="1">
              <a:buFont typeface="Tahoma" pitchFamily="34" charset="0"/>
              <a:buNone/>
            </a:pPr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También son antioxidantes y ayudan superar condiciones de estrés.</a:t>
            </a:r>
          </a:p>
          <a:p>
            <a:pPr lvl="1" eaLnBrk="1" hangingPunct="1"/>
            <a:r>
              <a:rPr lang="en-GB" sz="16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Betaínas.</a:t>
            </a:r>
          </a:p>
          <a:p>
            <a:pPr lvl="1" eaLnBrk="1" hangingPunct="1">
              <a:buFont typeface="Tahoma" pitchFamily="34" charset="0"/>
              <a:buNone/>
            </a:pPr>
            <a:r>
              <a:rPr lang="en-GB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Alivian el estrés producido por salinidad, sequía. Incrementa el contenido de clorofila y la vida de los cloroplastos. </a:t>
            </a:r>
          </a:p>
          <a:p>
            <a:pPr lvl="1" eaLnBrk="1" hangingPunct="1">
              <a:buFont typeface="Tahoma" pitchFamily="34" charset="0"/>
              <a:buNone/>
            </a:pPr>
            <a:endParaRPr lang="en-GB" sz="1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>
                <a:ea typeface="ＭＳ Ｐゴシック" charset="0"/>
              </a:rPr>
              <a:t>MARVITA</a:t>
            </a:r>
            <a:endParaRPr lang="en-GB" dirty="0">
              <a:ea typeface="ＭＳ Ｐゴシック" charset="0"/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460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Extracto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concentrado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Ascophyllum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nodosum</a:t>
            </a:r>
          </a:p>
          <a:p>
            <a:pPr lvl="1" eaLnBrk="1" hangingPunct="1">
              <a:lnSpc>
                <a:spcPct val="90000"/>
              </a:lnSpc>
            </a:pP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Concentrado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Ascophyllum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nodosum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puro</a:t>
            </a:r>
            <a:endParaRPr lang="en-I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</a:pP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250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lt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nutrientes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derivados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algas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 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biomoléculas</a:t>
            </a:r>
            <a:endParaRPr lang="en-I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endParaRPr lang="en-I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Bioestimulante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natural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compuesto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de:</a:t>
            </a:r>
          </a:p>
          <a:p>
            <a:pPr lvl="1" eaLnBrk="1" hangingPunct="1">
              <a:lnSpc>
                <a:spcPct val="90000"/>
              </a:lnSpc>
            </a:pP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Carbohidratos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Polisacáridos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(25-27%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Alginatos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Mannitol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etc.)</a:t>
            </a:r>
          </a:p>
          <a:p>
            <a:pPr lvl="1" eaLnBrk="1" hangingPunct="1">
              <a:lnSpc>
                <a:spcPct val="90000"/>
              </a:lnSpc>
            </a:pP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Reguladores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crecimiento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Microelementos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Aminoácidos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Vitaminas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Beneficios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documentados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Mayor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enraizamiento</a:t>
            </a:r>
            <a:endParaRPr lang="en-I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</a:pP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Mejora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el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color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uniformidad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tamaño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en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uvas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mesa</a:t>
            </a:r>
          </a:p>
          <a:p>
            <a:pPr lvl="1" eaLnBrk="1" hangingPunct="1">
              <a:lnSpc>
                <a:spcPct val="90000"/>
              </a:lnSpc>
            </a:pP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Mayor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rendimiento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comercial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en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muchos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cultivos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hortalizas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frutos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I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granos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etc. 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>
                <a:ea typeface="ＭＳ Ｐゴシック" charset="0"/>
              </a:rPr>
              <a:t>Marvita</a:t>
            </a:r>
            <a:endParaRPr lang="en-GB" dirty="0">
              <a:ea typeface="ＭＳ Ｐゴシック" charset="0"/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075612" cy="4606925"/>
          </a:xfrm>
        </p:spPr>
        <p:txBody>
          <a:bodyPr/>
          <a:lstStyle/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Principio básico </a:t>
            </a:r>
            <a:r>
              <a:rPr lang="en-IE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POCO y FRECUENTE</a:t>
            </a:r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 particular enfásis antes o durante situaciones de estrés.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Compatible con la mayoría de los pesticidas.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Uso en fertirriego a 1 lt/ha y de 500-750 ml/ha foliar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Efectos acumulativos en el suelo sobre la actividad microbiana.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Combinaciones con productos altos en NPK dan un resultado sinérgistico.</a:t>
            </a:r>
          </a:p>
          <a:p>
            <a:pPr eaLnBrk="1" hangingPunct="1"/>
            <a:r>
              <a:rPr lang="en-I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Seguro, sin problemas de fitotoxicidad o desbalances hormonales.</a:t>
            </a:r>
          </a:p>
          <a:p>
            <a:pPr eaLnBrk="1" hangingPunct="1">
              <a:buFontTx/>
              <a:buNone/>
            </a:pP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13752</TotalTime>
  <Words>782</Words>
  <Application>Microsoft Office PowerPoint</Application>
  <PresentationFormat>Presentación en pantalla (4:3)</PresentationFormat>
  <Paragraphs>197</Paragraphs>
  <Slides>20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MS PGothic</vt:lpstr>
      <vt:lpstr>MS PGothic</vt:lpstr>
      <vt:lpstr>Tahoma</vt:lpstr>
      <vt:lpstr>Times New Roman</vt:lpstr>
      <vt:lpstr>Wingdings</vt:lpstr>
      <vt:lpstr>Ocean</vt:lpstr>
      <vt:lpstr>Presentación de PowerPoint</vt:lpstr>
      <vt:lpstr>Ascophyllum nodosum</vt:lpstr>
      <vt:lpstr>Ascophyllum nodosum</vt:lpstr>
      <vt:lpstr>Ascophyllum nodosum</vt:lpstr>
      <vt:lpstr>¿Porqué es tan buena?</vt:lpstr>
      <vt:lpstr>Composición Química</vt:lpstr>
      <vt:lpstr>Composición Química</vt:lpstr>
      <vt:lpstr>MARVITA</vt:lpstr>
      <vt:lpstr>Marvita</vt:lpstr>
      <vt:lpstr>Tomate</vt:lpstr>
      <vt:lpstr>Tomate Industrial</vt:lpstr>
      <vt:lpstr>Tomate Resultados</vt:lpstr>
      <vt:lpstr>Papas - Escocia</vt:lpstr>
      <vt:lpstr>Programa Papa</vt:lpstr>
      <vt:lpstr>Soya/Maní</vt:lpstr>
      <vt:lpstr>CAÑA DE AZÚCAR</vt:lpstr>
      <vt:lpstr>Café - Brasil</vt:lpstr>
      <vt:lpstr>Cítricos</vt:lpstr>
      <vt:lpstr>Uvas - Malta</vt:lpstr>
      <vt:lpstr>Ecológico</vt:lpstr>
    </vt:vector>
  </TitlesOfParts>
  <Company>Eirtrade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Eden Group</dc:title>
  <dc:creator>Eirtrade</dc:creator>
  <cp:lastModifiedBy>Alejandro Gallardo Suárez</cp:lastModifiedBy>
  <cp:revision>190</cp:revision>
  <cp:lastPrinted>1601-01-01T00:00:00Z</cp:lastPrinted>
  <dcterms:created xsi:type="dcterms:W3CDTF">2010-08-30T00:32:08Z</dcterms:created>
  <dcterms:modified xsi:type="dcterms:W3CDTF">2016-02-17T18:43:42Z</dcterms:modified>
</cp:coreProperties>
</file>